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#</a:t>
            </a:fld>
            <a:r>
              <a:rPr dirty="0" spc="-25"/>
              <a:t>/</a:t>
            </a:r>
            <a:r>
              <a:rPr dirty="0"/>
              <a:t>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#</a:t>
            </a:fld>
            <a:r>
              <a:rPr dirty="0" spc="-25"/>
              <a:t>/</a:t>
            </a:r>
            <a:r>
              <a:rPr dirty="0"/>
              <a:t>3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#</a:t>
            </a:fld>
            <a:r>
              <a:rPr dirty="0" spc="-25"/>
              <a:t>/</a:t>
            </a:r>
            <a:r>
              <a:rPr dirty="0"/>
              <a:t>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#</a:t>
            </a:fld>
            <a:r>
              <a:rPr dirty="0" spc="-25"/>
              <a:t>/</a:t>
            </a:r>
            <a:r>
              <a:rPr dirty="0"/>
              <a:t>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#</a:t>
            </a:fld>
            <a:r>
              <a:rPr dirty="0" spc="-25"/>
              <a:t>/</a:t>
            </a:r>
            <a:r>
              <a:rPr dirty="0"/>
              <a:t>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073900" y="10372824"/>
            <a:ext cx="170815" cy="139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#</a:t>
            </a:fld>
            <a:r>
              <a:rPr dirty="0" spc="-25"/>
              <a:t>/</a:t>
            </a:r>
            <a:r>
              <a:rPr dirty="0"/>
              <a:t>3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hyperlink" Target="http://www.mathworks.com/help/simulink/ug/creating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hyperlink" Target="https://www.mathworks.com/help/matlab/matlab_external/changing-default-compiler.html" TargetMode="External"/><Relationship Id="rId4" Type="http://schemas.openxmlformats.org/officeDocument/2006/relationships/hyperlink" Target="https://www.mathworks.com/support/compilers/current_release/" TargetMode="External"/><Relationship Id="rId5" Type="http://schemas.openxmlformats.org/officeDocument/2006/relationships/hyperlink" Target="http://www.mathworks.com/help/simulink/ug/creating" TargetMode="Externa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mathworks.com/help/simulink/ug/matlab-function-reports.html" TargetMode="External"/><Relationship Id="rId3" Type="http://schemas.openxmlformats.org/officeDocument/2006/relationships/hyperlink" Target="https://www.mathworks.com/help/simulink/ug/typing-function-arguments.html" TargetMode="External"/><Relationship Id="rId4" Type="http://schemas.openxmlformats.org/officeDocument/2006/relationships/hyperlink" Target="https://www.mathworks.com/help/simulink/ug/sizing-function-arguments.html" TargetMode="External"/><Relationship Id="rId5" Type="http://schemas.openxmlformats.org/officeDocument/2006/relationships/hyperlink" Target="https://www.mathworks.com/help/simulink/ug/example-calculating-statistical-mean-and-standard-deviation.html" TargetMode="External"/><Relationship Id="rId6" Type="http://schemas.openxmlformats.org/officeDocument/2006/relationships/hyperlink" Target="https://www.mathworks.com/help/simulink/ug/_bqgwvsq-1.html" TargetMode="External"/><Relationship Id="rId7" Type="http://schemas.openxmlformats.org/officeDocument/2006/relationships/hyperlink" Target="https://www.mathworks.com/help/simulink/ug/what-is-a-matlab-function-block.html" TargetMode="External"/><Relationship Id="rId8" Type="http://schemas.openxmlformats.org/officeDocument/2006/relationships/hyperlink" Target="http://www.mathworks.com/help/simulink/ug/creating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7500" y="165100"/>
            <a:ext cx="38417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25">
                <a:latin typeface="Arial"/>
                <a:cs typeface="Arial"/>
              </a:rPr>
              <a:t>۲۰۱۸/٤/٤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39590" y="165100"/>
            <a:ext cx="312229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5">
                <a:latin typeface="Arial"/>
                <a:cs typeface="Arial"/>
              </a:rPr>
              <a:t>Create</a:t>
            </a:r>
            <a:r>
              <a:rPr dirty="0" sz="800" spc="-7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Model</a:t>
            </a:r>
            <a:r>
              <a:rPr dirty="0" sz="800" spc="5">
                <a:latin typeface="Arial"/>
                <a:cs typeface="Arial"/>
              </a:rPr>
              <a:t> </a:t>
            </a:r>
            <a:r>
              <a:rPr dirty="0" sz="800" spc="-20">
                <a:latin typeface="Arial"/>
                <a:cs typeface="Arial"/>
              </a:rPr>
              <a:t>That</a:t>
            </a:r>
            <a:r>
              <a:rPr dirty="0" sz="800" spc="-4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Uses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MATLAB</a:t>
            </a:r>
            <a:r>
              <a:rPr dirty="0" sz="800" spc="-60">
                <a:latin typeface="Arial"/>
                <a:cs typeface="Arial"/>
              </a:rPr>
              <a:t> </a:t>
            </a:r>
            <a:r>
              <a:rPr dirty="0" sz="800" spc="-20">
                <a:latin typeface="Arial"/>
                <a:cs typeface="Arial"/>
              </a:rPr>
              <a:t>Function</a:t>
            </a:r>
            <a:r>
              <a:rPr dirty="0" sz="800" spc="-65">
                <a:latin typeface="Arial"/>
                <a:cs typeface="Arial"/>
              </a:rPr>
              <a:t> </a:t>
            </a:r>
            <a:r>
              <a:rPr dirty="0" sz="800" spc="-15">
                <a:latin typeface="Arial"/>
                <a:cs typeface="Arial"/>
              </a:rPr>
              <a:t>Block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­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MATLAB</a:t>
            </a:r>
            <a:r>
              <a:rPr dirty="0" sz="800" spc="-5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&amp;</a:t>
            </a:r>
            <a:r>
              <a:rPr dirty="0" sz="800" spc="-5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Simulink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1241" y="811418"/>
            <a:ext cx="6546850" cy="0"/>
          </a:xfrm>
          <a:custGeom>
            <a:avLst/>
            <a:gdLst/>
            <a:ahLst/>
            <a:cxnLst/>
            <a:rect l="l" t="t" r="r" b="b"/>
            <a:pathLst>
              <a:path w="6546850" h="0">
                <a:moveTo>
                  <a:pt x="0" y="0"/>
                </a:moveTo>
                <a:lnTo>
                  <a:pt x="6546717" y="0"/>
                </a:lnTo>
              </a:path>
            </a:pathLst>
          </a:custGeom>
          <a:ln w="9529">
            <a:solidFill>
              <a:srgbClr val="CACAC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98541" y="517600"/>
            <a:ext cx="4612640" cy="2774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50">
                <a:solidFill>
                  <a:srgbClr val="C45300"/>
                </a:solidFill>
                <a:latin typeface="Arial"/>
                <a:cs typeface="Arial"/>
              </a:rPr>
              <a:t>Create Model That Uses </a:t>
            </a:r>
            <a:r>
              <a:rPr dirty="0" sz="1650" spc="-25">
                <a:solidFill>
                  <a:srgbClr val="C45300"/>
                </a:solidFill>
                <a:latin typeface="Arial"/>
                <a:cs typeface="Arial"/>
              </a:rPr>
              <a:t>MATLAB </a:t>
            </a:r>
            <a:r>
              <a:rPr dirty="0" sz="1650">
                <a:solidFill>
                  <a:srgbClr val="C45300"/>
                </a:solidFill>
                <a:latin typeface="Arial"/>
                <a:cs typeface="Arial"/>
              </a:rPr>
              <a:t>Function</a:t>
            </a:r>
            <a:r>
              <a:rPr dirty="0" sz="1650" spc="-60">
                <a:solidFill>
                  <a:srgbClr val="C45300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C45300"/>
                </a:solidFill>
                <a:latin typeface="Arial"/>
                <a:cs typeface="Arial"/>
              </a:rPr>
              <a:t>Block</a:t>
            </a:r>
            <a:endParaRPr sz="16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63830" y="1711949"/>
            <a:ext cx="800471" cy="5622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84306" y="2343439"/>
            <a:ext cx="6356350" cy="816610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55575" indent="-142875">
              <a:lnSpc>
                <a:spcPct val="100000"/>
              </a:lnSpc>
              <a:spcBef>
                <a:spcPts val="605"/>
              </a:spcBef>
              <a:buAutoNum type="arabicPeriod" startAt="2"/>
              <a:tabLst>
                <a:tab pos="156210" algn="l"/>
              </a:tabLst>
            </a:pP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Add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following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Source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Sink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blocks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</a:t>
            </a:r>
            <a:r>
              <a:rPr dirty="0" sz="950" spc="15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model:</a:t>
            </a:r>
            <a:endParaRPr sz="950">
              <a:latin typeface="Arial"/>
              <a:cs typeface="Arial"/>
            </a:endParaRPr>
          </a:p>
          <a:p>
            <a:pPr lvl="1" marL="346075" marR="5080" indent="-190500">
              <a:lnSpc>
                <a:spcPct val="111900"/>
              </a:lnSpc>
              <a:spcBef>
                <a:spcPts val="375"/>
              </a:spcBef>
              <a:buChar char="•"/>
              <a:tabLst>
                <a:tab pos="346075" algn="l"/>
                <a:tab pos="346710" algn="l"/>
              </a:tabLst>
            </a:pP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From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Sources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library,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add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a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Constant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block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left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of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MATLAB Function block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set its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value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to 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vector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[2 3 4</a:t>
            </a:r>
            <a:r>
              <a:rPr dirty="0" sz="950">
                <a:solidFill>
                  <a:srgbClr val="404040"/>
                </a:solidFill>
                <a:latin typeface="Consolas"/>
                <a:cs typeface="Consolas"/>
              </a:rPr>
              <a:t>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5]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 lvl="1" marL="346075" indent="-190500">
              <a:lnSpc>
                <a:spcPct val="100000"/>
              </a:lnSpc>
              <a:spcBef>
                <a:spcPts val="509"/>
              </a:spcBef>
              <a:buChar char="•"/>
              <a:tabLst>
                <a:tab pos="346075" algn="l"/>
                <a:tab pos="346710" algn="l"/>
              </a:tabLst>
            </a:pP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From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Sinks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library,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add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two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Display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blocks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to</a:t>
            </a:r>
            <a:r>
              <a:rPr dirty="0" sz="950" spc="26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right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of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MATLAB Function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block.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536" y="3351010"/>
            <a:ext cx="3449652" cy="11911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98541" y="4758195"/>
            <a:ext cx="6527800" cy="284289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98425">
              <a:lnSpc>
                <a:spcPct val="100000"/>
              </a:lnSpc>
              <a:spcBef>
                <a:spcPts val="125"/>
              </a:spcBef>
            </a:pP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3.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In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Simulink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Editor,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select </a:t>
            </a:r>
            <a:r>
              <a:rPr dirty="0" sz="950" spc="20" b="1">
                <a:solidFill>
                  <a:srgbClr val="404040"/>
                </a:solidFill>
                <a:latin typeface="Arial"/>
                <a:cs typeface="Arial"/>
              </a:rPr>
              <a:t>File </a:t>
            </a:r>
            <a:r>
              <a:rPr dirty="0" sz="950" spc="10" b="1">
                <a:solidFill>
                  <a:srgbClr val="404040"/>
                </a:solidFill>
                <a:latin typeface="Arial"/>
                <a:cs typeface="Arial"/>
              </a:rPr>
              <a:t>&gt; </a:t>
            </a:r>
            <a:r>
              <a:rPr dirty="0" sz="950" spc="5" b="1">
                <a:solidFill>
                  <a:srgbClr val="404040"/>
                </a:solidFill>
                <a:latin typeface="Arial"/>
                <a:cs typeface="Arial"/>
              </a:rPr>
              <a:t>Save </a:t>
            </a:r>
            <a:r>
              <a:rPr dirty="0" sz="950" b="1">
                <a:solidFill>
                  <a:srgbClr val="404040"/>
                </a:solidFill>
                <a:latin typeface="Arial"/>
                <a:cs typeface="Arial"/>
              </a:rPr>
              <a:t>As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dirty="0" sz="950" spc="25">
                <a:solidFill>
                  <a:srgbClr val="404040"/>
                </a:solidFill>
                <a:latin typeface="Arial"/>
                <a:cs typeface="Arial"/>
              </a:rPr>
              <a:t>save</a:t>
            </a:r>
            <a:r>
              <a:rPr dirty="0" sz="950" spc="2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model as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call_stats_block1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solidFill>
                  <a:srgbClr val="C45300"/>
                </a:solidFill>
                <a:latin typeface="Arial"/>
                <a:cs typeface="Arial"/>
              </a:rPr>
              <a:t>Programming </a:t>
            </a:r>
            <a:r>
              <a:rPr dirty="0" sz="1100" spc="5" b="1">
                <a:solidFill>
                  <a:srgbClr val="C45300"/>
                </a:solidFill>
                <a:latin typeface="Arial"/>
                <a:cs typeface="Arial"/>
              </a:rPr>
              <a:t>the </a:t>
            </a:r>
            <a:r>
              <a:rPr dirty="0" sz="1100" spc="-5" b="1">
                <a:solidFill>
                  <a:srgbClr val="C45300"/>
                </a:solidFill>
                <a:latin typeface="Arial"/>
                <a:cs typeface="Arial"/>
              </a:rPr>
              <a:t>MATLAB </a:t>
            </a:r>
            <a:r>
              <a:rPr dirty="0" sz="1100" b="1">
                <a:solidFill>
                  <a:srgbClr val="C45300"/>
                </a:solidFill>
                <a:latin typeface="Arial"/>
                <a:cs typeface="Arial"/>
              </a:rPr>
              <a:t>Function</a:t>
            </a:r>
            <a:r>
              <a:rPr dirty="0" sz="1100" spc="-75" b="1">
                <a:solidFill>
                  <a:srgbClr val="C45300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C45300"/>
                </a:solidFill>
                <a:latin typeface="Arial"/>
                <a:cs typeface="Arial"/>
              </a:rPr>
              <a:t>Block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111900"/>
              </a:lnSpc>
              <a:spcBef>
                <a:spcPts val="495"/>
              </a:spcBef>
            </a:pP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The following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exercise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demonstrates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programming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block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calculate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mean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standard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deviation for a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vector 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of</a:t>
            </a:r>
            <a:r>
              <a:rPr dirty="0" sz="950" spc="6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values:</a:t>
            </a:r>
            <a:endParaRPr sz="950">
              <a:latin typeface="Arial"/>
              <a:cs typeface="Arial"/>
            </a:endParaRPr>
          </a:p>
          <a:p>
            <a:pPr marL="241300" marR="34925" indent="-142875">
              <a:lnSpc>
                <a:spcPct val="111900"/>
              </a:lnSpc>
              <a:spcBef>
                <a:spcPts val="750"/>
              </a:spcBef>
              <a:buAutoNum type="arabicPeriod"/>
              <a:tabLst>
                <a:tab pos="241935" algn="l"/>
              </a:tabLst>
            </a:pP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Open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call_stats_block1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model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that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you saved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at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end of </a:t>
            </a:r>
            <a:r>
              <a:rPr dirty="0" sz="950" spc="5">
                <a:solidFill>
                  <a:srgbClr val="177CBA"/>
                </a:solidFill>
                <a:latin typeface="Arial"/>
                <a:cs typeface="Arial"/>
              </a:rPr>
              <a:t>Adding </a:t>
            </a:r>
            <a:r>
              <a:rPr dirty="0" sz="950" spc="10">
                <a:solidFill>
                  <a:srgbClr val="177CBA"/>
                </a:solidFill>
                <a:latin typeface="Arial"/>
                <a:cs typeface="Arial"/>
              </a:rPr>
              <a:t>a MATLAB Function </a:t>
            </a:r>
            <a:r>
              <a:rPr dirty="0" sz="950" spc="20">
                <a:solidFill>
                  <a:srgbClr val="177CBA"/>
                </a:solidFill>
                <a:latin typeface="Arial"/>
                <a:cs typeface="Arial"/>
              </a:rPr>
              <a:t>Block to </a:t>
            </a:r>
            <a:r>
              <a:rPr dirty="0" sz="950" spc="10">
                <a:solidFill>
                  <a:srgbClr val="177CBA"/>
                </a:solidFill>
                <a:latin typeface="Arial"/>
                <a:cs typeface="Arial"/>
              </a:rPr>
              <a:t>a </a:t>
            </a:r>
            <a:r>
              <a:rPr dirty="0" sz="950" spc="5">
                <a:solidFill>
                  <a:srgbClr val="177CBA"/>
                </a:solidFill>
                <a:latin typeface="Arial"/>
                <a:cs typeface="Arial"/>
              </a:rPr>
              <a:t>Model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.  Double­click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MATLAB Function block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fcn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open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it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for</a:t>
            </a:r>
            <a:r>
              <a:rPr dirty="0" sz="950" spc="4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editing.</a:t>
            </a:r>
            <a:endParaRPr sz="95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509"/>
              </a:spcBef>
            </a:pP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A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default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function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signature</a:t>
            </a:r>
            <a:r>
              <a:rPr dirty="0" sz="950" spc="12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appears.</a:t>
            </a:r>
            <a:endParaRPr sz="950">
              <a:latin typeface="Arial"/>
              <a:cs typeface="Arial"/>
            </a:endParaRPr>
          </a:p>
          <a:p>
            <a:pPr marL="241300" indent="-142875">
              <a:lnSpc>
                <a:spcPct val="100000"/>
              </a:lnSpc>
              <a:spcBef>
                <a:spcPts val="660"/>
              </a:spcBef>
              <a:buAutoNum type="arabicPeriod" startAt="2"/>
              <a:tabLst>
                <a:tab pos="241935" algn="l"/>
              </a:tabLst>
            </a:pP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Edit the function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header</a:t>
            </a:r>
            <a:r>
              <a:rPr dirty="0" sz="950" spc="7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line:</a:t>
            </a:r>
            <a:endParaRPr sz="950">
              <a:latin typeface="Arial"/>
              <a:cs typeface="Arial"/>
            </a:endParaRPr>
          </a:p>
          <a:p>
            <a:pPr marL="488950">
              <a:lnSpc>
                <a:spcPct val="100000"/>
              </a:lnSpc>
              <a:spcBef>
                <a:spcPts val="509"/>
              </a:spcBef>
            </a:pP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function [mean,stdev] = stats(vals)</a:t>
            </a:r>
            <a:endParaRPr sz="950">
              <a:latin typeface="Consolas"/>
              <a:cs typeface="Consolas"/>
            </a:endParaRPr>
          </a:p>
          <a:p>
            <a:pPr marL="241300" marR="195580">
              <a:lnSpc>
                <a:spcPct val="111900"/>
              </a:lnSpc>
              <a:spcBef>
                <a:spcPts val="825"/>
              </a:spcBef>
            </a:pP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function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stats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calculates a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statistical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mean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standard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deviation for the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values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in the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vector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vals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.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The 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function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header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declares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vals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as an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argument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stats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function, with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mean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stdev</a:t>
            </a:r>
            <a:r>
              <a:rPr dirty="0" sz="950" spc="-390">
                <a:solidFill>
                  <a:srgbClr val="404040"/>
                </a:solidFill>
                <a:latin typeface="Consolas"/>
                <a:cs typeface="Consolas"/>
              </a:rPr>
              <a:t>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as return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values.</a:t>
            </a:r>
            <a:endParaRPr sz="950">
              <a:latin typeface="Arial"/>
              <a:cs typeface="Arial"/>
            </a:endParaRPr>
          </a:p>
          <a:p>
            <a:pPr marL="241300" indent="-142875">
              <a:lnSpc>
                <a:spcPct val="100000"/>
              </a:lnSpc>
              <a:spcBef>
                <a:spcPts val="660"/>
              </a:spcBef>
              <a:buAutoNum type="arabicPeriod" startAt="3"/>
              <a:tabLst>
                <a:tab pos="241935" algn="l"/>
              </a:tabLst>
            </a:pP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Save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model as</a:t>
            </a:r>
            <a:r>
              <a:rPr dirty="0" sz="950" spc="11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call_stats_block2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 marL="241300" indent="-142875">
              <a:lnSpc>
                <a:spcPct val="100000"/>
              </a:lnSpc>
              <a:spcBef>
                <a:spcPts val="665"/>
              </a:spcBef>
              <a:buAutoNum type="arabicPeriod" startAt="3"/>
              <a:tabLst>
                <a:tab pos="241935" algn="l"/>
              </a:tabLst>
            </a:pP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Complete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connections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MATLAB Function block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as</a:t>
            </a:r>
            <a:r>
              <a:rPr dirty="0" sz="950" spc="26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shown.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30536" y="7734548"/>
            <a:ext cx="3735535" cy="11530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84306" y="9122674"/>
            <a:ext cx="6219190" cy="1746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5.</a:t>
            </a:r>
            <a:r>
              <a:rPr dirty="0" sz="950" spc="7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In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MATLAB</a:t>
            </a:r>
            <a:r>
              <a:rPr dirty="0" sz="950" spc="6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Function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 Block</a:t>
            </a:r>
            <a:r>
              <a:rPr dirty="0" sz="950" spc="7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Editor,</a:t>
            </a:r>
            <a:r>
              <a:rPr dirty="0" sz="950" spc="7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enter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a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line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space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after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function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header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and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add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following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code:</a:t>
            </a:r>
            <a:endParaRPr sz="9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17500" y="10372824"/>
            <a:ext cx="4893945" cy="13906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800" spc="-15">
                <a:latin typeface="Arial"/>
                <a:cs typeface="Arial"/>
              </a:rPr>
              <a:t>https://</a:t>
            </a:r>
            <a:r>
              <a:rPr dirty="0" sz="800" spc="-15">
                <a:latin typeface="Arial"/>
                <a:cs typeface="Arial"/>
                <a:hlinkClick r:id="rId5"/>
              </a:rPr>
              <a:t>www.mathworks.com/help/simulink/ug/creating</a:t>
            </a:r>
            <a:r>
              <a:rPr dirty="0" sz="800" spc="-15">
                <a:latin typeface="Arial"/>
                <a:cs typeface="Arial"/>
              </a:rPr>
              <a:t>­an­example­model­that­uses­a­matlab­function­block.html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1</a:t>
            </a:fld>
            <a:r>
              <a:rPr dirty="0" spc="-25"/>
              <a:t>/</a:t>
            </a:r>
            <a:r>
              <a:rPr dirty="0"/>
              <a:t>3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98541" y="915637"/>
            <a:ext cx="6443980" cy="671830"/>
          </a:xfrm>
          <a:prstGeom prst="rect">
            <a:avLst/>
          </a:prstGeom>
        </p:spPr>
        <p:txBody>
          <a:bodyPr wrap="square" lIns="0" tIns="1035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dirty="0" sz="1100" spc="5" b="1">
                <a:solidFill>
                  <a:srgbClr val="C45300"/>
                </a:solidFill>
                <a:latin typeface="Arial"/>
                <a:cs typeface="Arial"/>
              </a:rPr>
              <a:t>Adding </a:t>
            </a:r>
            <a:r>
              <a:rPr dirty="0" sz="1100" spc="10" b="1">
                <a:solidFill>
                  <a:srgbClr val="C45300"/>
                </a:solidFill>
                <a:latin typeface="Arial"/>
                <a:cs typeface="Arial"/>
              </a:rPr>
              <a:t>a </a:t>
            </a:r>
            <a:r>
              <a:rPr dirty="0" sz="1100" spc="-5" b="1">
                <a:solidFill>
                  <a:srgbClr val="C45300"/>
                </a:solidFill>
                <a:latin typeface="Arial"/>
                <a:cs typeface="Arial"/>
              </a:rPr>
              <a:t>MATLAB </a:t>
            </a:r>
            <a:r>
              <a:rPr dirty="0" sz="1100" b="1">
                <a:solidFill>
                  <a:srgbClr val="C45300"/>
                </a:solidFill>
                <a:latin typeface="Arial"/>
                <a:cs typeface="Arial"/>
              </a:rPr>
              <a:t>Function Block </a:t>
            </a:r>
            <a:r>
              <a:rPr dirty="0" sz="1100" spc="10" b="1">
                <a:solidFill>
                  <a:srgbClr val="C45300"/>
                </a:solidFill>
                <a:latin typeface="Arial"/>
                <a:cs typeface="Arial"/>
              </a:rPr>
              <a:t>to a</a:t>
            </a:r>
            <a:r>
              <a:rPr dirty="0" sz="1100" spc="-185" b="1">
                <a:solidFill>
                  <a:srgbClr val="C45300"/>
                </a:solidFill>
                <a:latin typeface="Arial"/>
                <a:cs typeface="Arial"/>
              </a:rPr>
              <a:t> </a:t>
            </a:r>
            <a:r>
              <a:rPr dirty="0" sz="1100" spc="-10" b="1">
                <a:solidFill>
                  <a:srgbClr val="C45300"/>
                </a:solidFill>
                <a:latin typeface="Arial"/>
                <a:cs typeface="Arial"/>
              </a:rPr>
              <a:t>Model</a:t>
            </a:r>
            <a:endParaRPr sz="1100">
              <a:latin typeface="Arial"/>
              <a:cs typeface="Arial"/>
            </a:endParaRPr>
          </a:p>
          <a:p>
            <a:pPr marL="241300" marR="5080" indent="-143510">
              <a:lnSpc>
                <a:spcPct val="111900"/>
              </a:lnSpc>
              <a:spcBef>
                <a:spcPts val="495"/>
              </a:spcBef>
            </a:pP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1. Create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a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new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Simulink</a:t>
            </a:r>
            <a:r>
              <a:rPr dirty="0" baseline="35714" sz="1050" spc="22">
                <a:solidFill>
                  <a:srgbClr val="404040"/>
                </a:solidFill>
                <a:latin typeface="Arial"/>
                <a:cs typeface="Arial"/>
              </a:rPr>
              <a:t>®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model and add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a MATLAB Function block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model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from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User­Defined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Functions 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library: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7500" y="165100"/>
            <a:ext cx="38417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25">
                <a:latin typeface="Arial"/>
                <a:cs typeface="Arial"/>
              </a:rPr>
              <a:t>۲۰۱۸/٤/٤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39590" y="165100"/>
            <a:ext cx="312229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5">
                <a:latin typeface="Arial"/>
                <a:cs typeface="Arial"/>
              </a:rPr>
              <a:t>Create</a:t>
            </a:r>
            <a:r>
              <a:rPr dirty="0" sz="800" spc="-7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Model</a:t>
            </a:r>
            <a:r>
              <a:rPr dirty="0" sz="800" spc="5">
                <a:latin typeface="Arial"/>
                <a:cs typeface="Arial"/>
              </a:rPr>
              <a:t> </a:t>
            </a:r>
            <a:r>
              <a:rPr dirty="0" sz="800" spc="-20">
                <a:latin typeface="Arial"/>
                <a:cs typeface="Arial"/>
              </a:rPr>
              <a:t>That</a:t>
            </a:r>
            <a:r>
              <a:rPr dirty="0" sz="800" spc="-4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Uses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MATLAB</a:t>
            </a:r>
            <a:r>
              <a:rPr dirty="0" sz="800" spc="-60">
                <a:latin typeface="Arial"/>
                <a:cs typeface="Arial"/>
              </a:rPr>
              <a:t> </a:t>
            </a:r>
            <a:r>
              <a:rPr dirty="0" sz="800" spc="-20">
                <a:latin typeface="Arial"/>
                <a:cs typeface="Arial"/>
              </a:rPr>
              <a:t>Function</a:t>
            </a:r>
            <a:r>
              <a:rPr dirty="0" sz="800" spc="-65">
                <a:latin typeface="Arial"/>
                <a:cs typeface="Arial"/>
              </a:rPr>
              <a:t> </a:t>
            </a:r>
            <a:r>
              <a:rPr dirty="0" sz="800" spc="-15">
                <a:latin typeface="Arial"/>
                <a:cs typeface="Arial"/>
              </a:rPr>
              <a:t>Block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­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MATLAB</a:t>
            </a:r>
            <a:r>
              <a:rPr dirty="0" sz="800" spc="-5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&amp;</a:t>
            </a:r>
            <a:r>
              <a:rPr dirty="0" sz="800" spc="-5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Simulink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9947" y="2217008"/>
            <a:ext cx="104823" cy="1048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39947" y="2426656"/>
            <a:ext cx="104823" cy="1048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39947" y="2636303"/>
            <a:ext cx="104823" cy="1048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98541" y="332729"/>
            <a:ext cx="6534150" cy="9822180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488950">
              <a:lnSpc>
                <a:spcPct val="100000"/>
              </a:lnSpc>
              <a:spcBef>
                <a:spcPts val="305"/>
              </a:spcBef>
            </a:pP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% calculates a statistical mean and a</a:t>
            </a:r>
            <a:r>
              <a:rPr dirty="0" sz="950" spc="15">
                <a:solidFill>
                  <a:srgbClr val="404040"/>
                </a:solidFill>
                <a:latin typeface="Consolas"/>
                <a:cs typeface="Consolas"/>
              </a:rPr>
              <a:t>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standard</a:t>
            </a:r>
            <a:endParaRPr sz="950">
              <a:latin typeface="Consolas"/>
              <a:cs typeface="Consolas"/>
            </a:endParaRPr>
          </a:p>
          <a:p>
            <a:pPr marL="488950">
              <a:lnSpc>
                <a:spcPct val="100000"/>
              </a:lnSpc>
              <a:spcBef>
                <a:spcPts val="210"/>
              </a:spcBef>
            </a:pP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% deviation for the values in vals.</a:t>
            </a:r>
            <a:endParaRPr sz="950">
              <a:latin typeface="Consolas"/>
              <a:cs typeface="Consola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Times New Roman"/>
              <a:cs typeface="Times New Roman"/>
            </a:endParaRPr>
          </a:p>
          <a:p>
            <a:pPr marL="488950" marR="4606290">
              <a:lnSpc>
                <a:spcPct val="118500"/>
              </a:lnSpc>
              <a:spcBef>
                <a:spcPts val="5"/>
              </a:spcBef>
            </a:pP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len = length(vals);  mean =</a:t>
            </a:r>
            <a:r>
              <a:rPr dirty="0" sz="950" spc="-15">
                <a:solidFill>
                  <a:srgbClr val="404040"/>
                </a:solidFill>
                <a:latin typeface="Consolas"/>
                <a:cs typeface="Consolas"/>
              </a:rPr>
              <a:t>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avg(vals,len);</a:t>
            </a:r>
            <a:endParaRPr sz="950">
              <a:latin typeface="Consolas"/>
              <a:cs typeface="Consolas"/>
            </a:endParaRPr>
          </a:p>
          <a:p>
            <a:pPr marL="488950" marR="2699385">
              <a:lnSpc>
                <a:spcPct val="118500"/>
              </a:lnSpc>
            </a:pP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stdev = sqrt(sum(((vals‐avg(vals,len)).^2))/len);  plot(vals,'‐+');</a:t>
            </a:r>
            <a:endParaRPr sz="950">
              <a:latin typeface="Consolas"/>
              <a:cs typeface="Consola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Times New Roman"/>
              <a:cs typeface="Times New Roman"/>
            </a:endParaRPr>
          </a:p>
          <a:p>
            <a:pPr marL="488950" marR="3925570">
              <a:lnSpc>
                <a:spcPct val="118500"/>
              </a:lnSpc>
            </a:pP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function mean = avg(array,size)  mean =</a:t>
            </a:r>
            <a:r>
              <a:rPr dirty="0" sz="950" spc="5">
                <a:solidFill>
                  <a:srgbClr val="404040"/>
                </a:solidFill>
                <a:latin typeface="Consolas"/>
                <a:cs typeface="Consolas"/>
              </a:rPr>
              <a:t>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sum(array)/size;</a:t>
            </a:r>
            <a:endParaRPr sz="950">
              <a:latin typeface="Consolas"/>
              <a:cs typeface="Consolas"/>
            </a:endParaRPr>
          </a:p>
          <a:p>
            <a:pPr marL="384175" marR="5075555">
              <a:lnSpc>
                <a:spcPct val="144800"/>
              </a:lnSpc>
              <a:spcBef>
                <a:spcPts val="450"/>
              </a:spcBef>
            </a:pPr>
            <a:r>
              <a:rPr dirty="0" sz="950" spc="5">
                <a:solidFill>
                  <a:srgbClr val="177CBA"/>
                </a:solidFill>
                <a:latin typeface="Arial"/>
                <a:cs typeface="Arial"/>
              </a:rPr>
              <a:t>More </a:t>
            </a:r>
            <a:r>
              <a:rPr dirty="0" sz="950" spc="-5">
                <a:solidFill>
                  <a:srgbClr val="177CBA"/>
                </a:solidFill>
                <a:latin typeface="Arial"/>
                <a:cs typeface="Arial"/>
              </a:rPr>
              <a:t>about </a:t>
            </a:r>
            <a:r>
              <a:rPr dirty="0" sz="950" spc="10">
                <a:solidFill>
                  <a:srgbClr val="177CBA"/>
                </a:solidFill>
                <a:latin typeface="Consolas"/>
                <a:cs typeface="Consolas"/>
              </a:rPr>
              <a:t>length  </a:t>
            </a:r>
            <a:r>
              <a:rPr dirty="0" sz="950" spc="5">
                <a:solidFill>
                  <a:srgbClr val="177CBA"/>
                </a:solidFill>
                <a:latin typeface="Arial"/>
                <a:cs typeface="Arial"/>
              </a:rPr>
              <a:t>More </a:t>
            </a:r>
            <a:r>
              <a:rPr dirty="0" sz="950" spc="-5">
                <a:solidFill>
                  <a:srgbClr val="177CBA"/>
                </a:solidFill>
                <a:latin typeface="Arial"/>
                <a:cs typeface="Arial"/>
              </a:rPr>
              <a:t>about </a:t>
            </a:r>
            <a:r>
              <a:rPr dirty="0" sz="950" spc="10">
                <a:solidFill>
                  <a:srgbClr val="177CBA"/>
                </a:solidFill>
                <a:latin typeface="Consolas"/>
                <a:cs typeface="Consolas"/>
              </a:rPr>
              <a:t>len  </a:t>
            </a:r>
            <a:r>
              <a:rPr dirty="0" sz="950" spc="5">
                <a:solidFill>
                  <a:srgbClr val="177CBA"/>
                </a:solidFill>
                <a:latin typeface="Arial"/>
                <a:cs typeface="Arial"/>
              </a:rPr>
              <a:t>More </a:t>
            </a:r>
            <a:r>
              <a:rPr dirty="0" sz="950" spc="-5">
                <a:solidFill>
                  <a:srgbClr val="177CBA"/>
                </a:solidFill>
                <a:latin typeface="Arial"/>
                <a:cs typeface="Arial"/>
              </a:rPr>
              <a:t>about</a:t>
            </a:r>
            <a:r>
              <a:rPr dirty="0" sz="950" spc="45">
                <a:solidFill>
                  <a:srgbClr val="177CBA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77CBA"/>
                </a:solidFill>
                <a:latin typeface="Consolas"/>
                <a:cs typeface="Consolas"/>
              </a:rPr>
              <a:t>plot</a:t>
            </a:r>
            <a:endParaRPr sz="950">
              <a:latin typeface="Consolas"/>
              <a:cs typeface="Consolas"/>
            </a:endParaRPr>
          </a:p>
          <a:p>
            <a:pPr marL="98425">
              <a:lnSpc>
                <a:spcPct val="100000"/>
              </a:lnSpc>
              <a:spcBef>
                <a:spcPts val="660"/>
              </a:spcBef>
            </a:pP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6.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Save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model as</a:t>
            </a:r>
            <a:r>
              <a:rPr dirty="0" sz="950" spc="17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call_stats_block2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b="1">
                <a:solidFill>
                  <a:srgbClr val="C45300"/>
                </a:solidFill>
                <a:latin typeface="Arial"/>
                <a:cs typeface="Arial"/>
              </a:rPr>
              <a:t>Building </a:t>
            </a:r>
            <a:r>
              <a:rPr dirty="0" sz="1100" spc="5" b="1">
                <a:solidFill>
                  <a:srgbClr val="C45300"/>
                </a:solidFill>
                <a:latin typeface="Arial"/>
                <a:cs typeface="Arial"/>
              </a:rPr>
              <a:t>the </a:t>
            </a:r>
            <a:r>
              <a:rPr dirty="0" sz="1100" b="1">
                <a:solidFill>
                  <a:srgbClr val="C45300"/>
                </a:solidFill>
                <a:latin typeface="Arial"/>
                <a:cs typeface="Arial"/>
              </a:rPr>
              <a:t>Function and </a:t>
            </a:r>
            <a:r>
              <a:rPr dirty="0" sz="1100" spc="-5" b="1">
                <a:solidFill>
                  <a:srgbClr val="C45300"/>
                </a:solidFill>
                <a:latin typeface="Arial"/>
                <a:cs typeface="Arial"/>
              </a:rPr>
              <a:t>Checking </a:t>
            </a:r>
            <a:r>
              <a:rPr dirty="0" sz="1100" spc="5" b="1">
                <a:solidFill>
                  <a:srgbClr val="C45300"/>
                </a:solidFill>
                <a:latin typeface="Arial"/>
                <a:cs typeface="Arial"/>
              </a:rPr>
              <a:t>for</a:t>
            </a:r>
            <a:r>
              <a:rPr dirty="0" sz="1100" spc="-114" b="1">
                <a:solidFill>
                  <a:srgbClr val="C45300"/>
                </a:solidFill>
                <a:latin typeface="Arial"/>
                <a:cs typeface="Arial"/>
              </a:rPr>
              <a:t> </a:t>
            </a:r>
            <a:r>
              <a:rPr dirty="0" sz="1100" spc="10" b="1">
                <a:solidFill>
                  <a:srgbClr val="C45300"/>
                </a:solidFill>
                <a:latin typeface="Arial"/>
                <a:cs typeface="Arial"/>
              </a:rPr>
              <a:t>Errors</a:t>
            </a:r>
            <a:endParaRPr sz="1100">
              <a:latin typeface="Arial"/>
              <a:cs typeface="Arial"/>
            </a:endParaRPr>
          </a:p>
          <a:p>
            <a:pPr marL="12700" marR="59055">
              <a:lnSpc>
                <a:spcPct val="111900"/>
              </a:lnSpc>
              <a:spcBef>
                <a:spcPts val="495"/>
              </a:spcBef>
            </a:pP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After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programming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a MATLAB Function block in a Simulink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model,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you can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build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function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test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for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errors.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This 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section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describes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</a:t>
            </a:r>
            <a:r>
              <a:rPr dirty="0" sz="950" spc="7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steps:</a:t>
            </a:r>
            <a:endParaRPr sz="950">
              <a:latin typeface="Arial"/>
              <a:cs typeface="Arial"/>
            </a:endParaRPr>
          </a:p>
          <a:p>
            <a:pPr marL="241300" indent="-142875">
              <a:lnSpc>
                <a:spcPct val="100000"/>
              </a:lnSpc>
              <a:spcBef>
                <a:spcPts val="885"/>
              </a:spcBef>
              <a:buClr>
                <a:srgbClr val="404040"/>
              </a:buClr>
              <a:buAutoNum type="arabicPeriod"/>
              <a:tabLst>
                <a:tab pos="241935" algn="l"/>
              </a:tabLst>
            </a:pPr>
            <a:r>
              <a:rPr dirty="0" sz="950" spc="10">
                <a:solidFill>
                  <a:srgbClr val="177CBA"/>
                </a:solidFill>
                <a:latin typeface="Arial"/>
                <a:cs typeface="Arial"/>
              </a:rPr>
              <a:t>Set </a:t>
            </a:r>
            <a:r>
              <a:rPr dirty="0" sz="950">
                <a:solidFill>
                  <a:srgbClr val="177CBA"/>
                </a:solidFill>
                <a:latin typeface="Arial"/>
                <a:cs typeface="Arial"/>
              </a:rPr>
              <a:t>up </a:t>
            </a:r>
            <a:r>
              <a:rPr dirty="0" sz="950" spc="10">
                <a:solidFill>
                  <a:srgbClr val="177CBA"/>
                </a:solidFill>
                <a:latin typeface="Arial"/>
                <a:cs typeface="Arial"/>
              </a:rPr>
              <a:t>your</a:t>
            </a:r>
            <a:r>
              <a:rPr dirty="0" sz="950" spc="75">
                <a:solidFill>
                  <a:srgbClr val="177CBA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177CBA"/>
                </a:solidFill>
                <a:latin typeface="Arial"/>
                <a:cs typeface="Arial"/>
              </a:rPr>
              <a:t>compiler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 marL="241300" indent="-142875">
              <a:lnSpc>
                <a:spcPct val="100000"/>
              </a:lnSpc>
              <a:spcBef>
                <a:spcPts val="660"/>
              </a:spcBef>
              <a:buClr>
                <a:srgbClr val="404040"/>
              </a:buClr>
              <a:buAutoNum type="arabicPeriod"/>
              <a:tabLst>
                <a:tab pos="241935" algn="l"/>
              </a:tabLst>
            </a:pPr>
            <a:r>
              <a:rPr dirty="0" sz="950" spc="10">
                <a:solidFill>
                  <a:srgbClr val="177CBA"/>
                </a:solidFill>
                <a:latin typeface="Arial"/>
                <a:cs typeface="Arial"/>
              </a:rPr>
              <a:t>Build the</a:t>
            </a:r>
            <a:r>
              <a:rPr dirty="0" sz="950" spc="15">
                <a:solidFill>
                  <a:srgbClr val="177CBA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77CBA"/>
                </a:solidFill>
                <a:latin typeface="Arial"/>
                <a:cs typeface="Arial"/>
              </a:rPr>
              <a:t>function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 marL="241300" indent="-142875">
              <a:lnSpc>
                <a:spcPct val="100000"/>
              </a:lnSpc>
              <a:spcBef>
                <a:spcPts val="665"/>
              </a:spcBef>
              <a:buClr>
                <a:srgbClr val="404040"/>
              </a:buClr>
              <a:buAutoNum type="arabicPeriod"/>
              <a:tabLst>
                <a:tab pos="241935" algn="l"/>
              </a:tabLst>
            </a:pPr>
            <a:r>
              <a:rPr dirty="0" sz="950" spc="10">
                <a:solidFill>
                  <a:srgbClr val="177CBA"/>
                </a:solidFill>
                <a:latin typeface="Arial"/>
                <a:cs typeface="Arial"/>
              </a:rPr>
              <a:t>Locate </a:t>
            </a:r>
            <a:r>
              <a:rPr dirty="0" sz="950">
                <a:solidFill>
                  <a:srgbClr val="177CBA"/>
                </a:solidFill>
                <a:latin typeface="Arial"/>
                <a:cs typeface="Arial"/>
              </a:rPr>
              <a:t>and </a:t>
            </a:r>
            <a:r>
              <a:rPr dirty="0" sz="950" spc="15">
                <a:solidFill>
                  <a:srgbClr val="177CBA"/>
                </a:solidFill>
                <a:latin typeface="Arial"/>
                <a:cs typeface="Arial"/>
              </a:rPr>
              <a:t>fix</a:t>
            </a:r>
            <a:r>
              <a:rPr dirty="0" sz="950" spc="85">
                <a:solidFill>
                  <a:srgbClr val="177CBA"/>
                </a:solidFill>
                <a:latin typeface="Arial"/>
                <a:cs typeface="Arial"/>
              </a:rPr>
              <a:t> </a:t>
            </a:r>
            <a:r>
              <a:rPr dirty="0" sz="950" spc="-5">
                <a:solidFill>
                  <a:srgbClr val="177CBA"/>
                </a:solidFill>
                <a:latin typeface="Arial"/>
                <a:cs typeface="Arial"/>
              </a:rPr>
              <a:t>errors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950" spc="5" b="1">
                <a:solidFill>
                  <a:srgbClr val="3B3B3B"/>
                </a:solidFill>
                <a:latin typeface="Arial"/>
                <a:cs typeface="Arial"/>
              </a:rPr>
              <a:t>Setting </a:t>
            </a:r>
            <a:r>
              <a:rPr dirty="0" sz="950" b="1">
                <a:solidFill>
                  <a:srgbClr val="3B3B3B"/>
                </a:solidFill>
                <a:latin typeface="Arial"/>
                <a:cs typeface="Arial"/>
              </a:rPr>
              <a:t>Up Your</a:t>
            </a:r>
            <a:r>
              <a:rPr dirty="0" sz="950" spc="100" b="1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950" spc="15" b="1">
                <a:solidFill>
                  <a:srgbClr val="3B3B3B"/>
                </a:solidFill>
                <a:latin typeface="Arial"/>
                <a:cs typeface="Arial"/>
              </a:rPr>
              <a:t>Compiler</a:t>
            </a:r>
            <a:endParaRPr sz="950">
              <a:latin typeface="Arial"/>
              <a:cs typeface="Arial"/>
            </a:endParaRPr>
          </a:p>
          <a:p>
            <a:pPr marL="12700" marR="237490">
              <a:lnSpc>
                <a:spcPct val="111900"/>
              </a:lnSpc>
              <a:spcBef>
                <a:spcPts val="450"/>
              </a:spcBef>
            </a:pP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Building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your MATLAB Function block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requires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a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supported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compiler.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MATLAB automatically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selects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one as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default compiler.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If you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have multiple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MATLAB­supported compilers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installed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on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your </a:t>
            </a:r>
            <a:r>
              <a:rPr dirty="0" sz="950" spc="25">
                <a:solidFill>
                  <a:srgbClr val="404040"/>
                </a:solidFill>
                <a:latin typeface="Arial"/>
                <a:cs typeface="Arial"/>
              </a:rPr>
              <a:t>system,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you can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change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default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using the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mex ‐setup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command.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See </a:t>
            </a:r>
            <a:r>
              <a:rPr dirty="0" sz="950" spc="-5">
                <a:solidFill>
                  <a:srgbClr val="177CBA"/>
                </a:solidFill>
                <a:latin typeface="Arial"/>
                <a:cs typeface="Arial"/>
                <a:hlinkClick r:id="rId3"/>
              </a:rPr>
              <a:t>Change </a:t>
            </a:r>
            <a:r>
              <a:rPr dirty="0" sz="950">
                <a:solidFill>
                  <a:srgbClr val="177CBA"/>
                </a:solidFill>
                <a:latin typeface="Arial"/>
                <a:cs typeface="Arial"/>
                <a:hlinkClick r:id="rId3"/>
              </a:rPr>
              <a:t>Default Compiler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(MATLAB).</a:t>
            </a:r>
            <a:endParaRPr sz="950">
              <a:latin typeface="Arial"/>
              <a:cs typeface="Arial"/>
            </a:endParaRPr>
          </a:p>
          <a:p>
            <a:pPr marL="12700" marR="183515">
              <a:lnSpc>
                <a:spcPct val="111900"/>
              </a:lnSpc>
              <a:spcBef>
                <a:spcPts val="750"/>
              </a:spcBef>
            </a:pPr>
            <a:r>
              <a:rPr dirty="0" sz="950" spc="10" b="1">
                <a:solidFill>
                  <a:srgbClr val="404040"/>
                </a:solidFill>
                <a:latin typeface="Arial"/>
                <a:cs typeface="Arial"/>
              </a:rPr>
              <a:t>Supported </a:t>
            </a:r>
            <a:r>
              <a:rPr dirty="0" sz="950" spc="15" b="1">
                <a:solidFill>
                  <a:srgbClr val="404040"/>
                </a:solidFill>
                <a:latin typeface="Arial"/>
                <a:cs typeface="Arial"/>
              </a:rPr>
              <a:t>Compilers </a:t>
            </a:r>
            <a:r>
              <a:rPr dirty="0" sz="950" b="1">
                <a:solidFill>
                  <a:srgbClr val="404040"/>
                </a:solidFill>
                <a:latin typeface="Arial"/>
                <a:cs typeface="Arial"/>
              </a:rPr>
              <a:t>for </a:t>
            </a:r>
            <a:r>
              <a:rPr dirty="0" sz="950" spc="20" b="1">
                <a:solidFill>
                  <a:srgbClr val="404040"/>
                </a:solidFill>
                <a:latin typeface="Arial"/>
                <a:cs typeface="Arial"/>
              </a:rPr>
              <a:t>Simulation </a:t>
            </a:r>
            <a:r>
              <a:rPr dirty="0" sz="950" spc="10" b="1">
                <a:solidFill>
                  <a:srgbClr val="404040"/>
                </a:solidFill>
                <a:latin typeface="Arial"/>
                <a:cs typeface="Arial"/>
              </a:rPr>
              <a:t>Builds. </a:t>
            </a:r>
            <a:r>
              <a:rPr dirty="0" sz="950" spc="-4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view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a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list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of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compilers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for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building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models containing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MATLAB  Function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blocks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for</a:t>
            </a:r>
            <a:r>
              <a:rPr dirty="0" sz="950" spc="6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simulation:</a:t>
            </a:r>
            <a:endParaRPr sz="950">
              <a:latin typeface="Arial"/>
              <a:cs typeface="Arial"/>
            </a:endParaRPr>
          </a:p>
          <a:p>
            <a:pPr marL="241300" indent="-142875">
              <a:lnSpc>
                <a:spcPct val="100000"/>
              </a:lnSpc>
              <a:spcBef>
                <a:spcPts val="890"/>
              </a:spcBef>
              <a:buAutoNum type="arabicPeriod"/>
              <a:tabLst>
                <a:tab pos="241935" algn="l"/>
              </a:tabLst>
            </a:pP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Navigate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>
                <a:solidFill>
                  <a:srgbClr val="177CBA"/>
                </a:solidFill>
                <a:latin typeface="Arial"/>
                <a:cs typeface="Arial"/>
                <a:hlinkClick r:id="rId4"/>
              </a:rPr>
              <a:t>Supported and </a:t>
            </a:r>
            <a:r>
              <a:rPr dirty="0" sz="950" spc="5">
                <a:solidFill>
                  <a:srgbClr val="177CBA"/>
                </a:solidFill>
                <a:latin typeface="Arial"/>
                <a:cs typeface="Arial"/>
                <a:hlinkClick r:id="rId4"/>
              </a:rPr>
              <a:t>Compatible </a:t>
            </a:r>
            <a:r>
              <a:rPr dirty="0" sz="950">
                <a:solidFill>
                  <a:srgbClr val="177CBA"/>
                </a:solidFill>
                <a:latin typeface="Arial"/>
                <a:cs typeface="Arial"/>
                <a:hlinkClick r:id="rId4"/>
              </a:rPr>
              <a:t>Compilers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Web</a:t>
            </a:r>
            <a:r>
              <a:rPr dirty="0" sz="950" spc="13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page.</a:t>
            </a:r>
            <a:endParaRPr sz="950">
              <a:latin typeface="Arial"/>
              <a:cs typeface="Arial"/>
            </a:endParaRPr>
          </a:p>
          <a:p>
            <a:pPr marL="241300" indent="-142875">
              <a:lnSpc>
                <a:spcPct val="100000"/>
              </a:lnSpc>
              <a:spcBef>
                <a:spcPts val="660"/>
              </a:spcBef>
              <a:buAutoNum type="arabicPeriod"/>
              <a:tabLst>
                <a:tab pos="241935" algn="l"/>
              </a:tabLst>
            </a:pP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Select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your</a:t>
            </a:r>
            <a:r>
              <a:rPr dirty="0" sz="950" spc="5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platform.</a:t>
            </a:r>
            <a:endParaRPr sz="950">
              <a:latin typeface="Arial"/>
              <a:cs typeface="Arial"/>
            </a:endParaRPr>
          </a:p>
          <a:p>
            <a:pPr marL="241300" marR="459105" indent="-142875">
              <a:lnSpc>
                <a:spcPct val="111900"/>
              </a:lnSpc>
              <a:spcBef>
                <a:spcPts val="525"/>
              </a:spcBef>
              <a:buAutoNum type="arabicPeriod"/>
              <a:tabLst>
                <a:tab pos="241935" algn="l"/>
              </a:tabLst>
            </a:pP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In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table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for Simulink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and related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products, find the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compilers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checked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in the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column titled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Simulink for  MATLAB Function</a:t>
            </a:r>
            <a:r>
              <a:rPr dirty="0" sz="950" spc="6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blocks.</a:t>
            </a:r>
            <a:endParaRPr sz="950">
              <a:latin typeface="Arial"/>
              <a:cs typeface="Arial"/>
            </a:endParaRPr>
          </a:p>
          <a:p>
            <a:pPr marL="12700" marR="59690">
              <a:lnSpc>
                <a:spcPct val="111900"/>
              </a:lnSpc>
              <a:spcBef>
                <a:spcPts val="750"/>
              </a:spcBef>
            </a:pPr>
            <a:r>
              <a:rPr dirty="0" sz="950" spc="10" b="1">
                <a:solidFill>
                  <a:srgbClr val="404040"/>
                </a:solidFill>
                <a:latin typeface="Arial"/>
                <a:cs typeface="Arial"/>
              </a:rPr>
              <a:t>Supported </a:t>
            </a:r>
            <a:r>
              <a:rPr dirty="0" sz="950" spc="15" b="1">
                <a:solidFill>
                  <a:srgbClr val="404040"/>
                </a:solidFill>
                <a:latin typeface="Arial"/>
                <a:cs typeface="Arial"/>
              </a:rPr>
              <a:t>Compilers </a:t>
            </a:r>
            <a:r>
              <a:rPr dirty="0" sz="950" b="1">
                <a:solidFill>
                  <a:srgbClr val="404040"/>
                </a:solidFill>
                <a:latin typeface="Arial"/>
                <a:cs typeface="Arial"/>
              </a:rPr>
              <a:t>for </a:t>
            </a:r>
            <a:r>
              <a:rPr dirty="0" sz="950" spc="5" b="1">
                <a:solidFill>
                  <a:srgbClr val="404040"/>
                </a:solidFill>
                <a:latin typeface="Arial"/>
                <a:cs typeface="Arial"/>
              </a:rPr>
              <a:t>Code Generation.</a:t>
            </a:r>
            <a:r>
              <a:rPr dirty="0" sz="950" spc="270" b="1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 spc="-4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generate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code for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models that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contain MATLAB Function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blocks, 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you can use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any of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C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compilers supported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by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Simulink software for code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generation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with Simulink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Coder™.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For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a 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list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of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these</a:t>
            </a:r>
            <a:r>
              <a:rPr dirty="0" sz="950" spc="12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compilers:</a:t>
            </a:r>
            <a:endParaRPr sz="950">
              <a:latin typeface="Arial"/>
              <a:cs typeface="Arial"/>
            </a:endParaRPr>
          </a:p>
          <a:p>
            <a:pPr marL="241300" indent="-142875">
              <a:lnSpc>
                <a:spcPct val="100000"/>
              </a:lnSpc>
              <a:spcBef>
                <a:spcPts val="885"/>
              </a:spcBef>
              <a:buAutoNum type="arabicPeriod"/>
              <a:tabLst>
                <a:tab pos="241935" algn="l"/>
              </a:tabLst>
            </a:pP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Navigate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>
                <a:solidFill>
                  <a:srgbClr val="177CBA"/>
                </a:solidFill>
                <a:latin typeface="Arial"/>
                <a:cs typeface="Arial"/>
                <a:hlinkClick r:id="rId4"/>
              </a:rPr>
              <a:t>Supported and </a:t>
            </a:r>
            <a:r>
              <a:rPr dirty="0" sz="950" spc="5">
                <a:solidFill>
                  <a:srgbClr val="177CBA"/>
                </a:solidFill>
                <a:latin typeface="Arial"/>
                <a:cs typeface="Arial"/>
                <a:hlinkClick r:id="rId4"/>
              </a:rPr>
              <a:t>Compatible </a:t>
            </a:r>
            <a:r>
              <a:rPr dirty="0" sz="950">
                <a:solidFill>
                  <a:srgbClr val="177CBA"/>
                </a:solidFill>
                <a:latin typeface="Arial"/>
                <a:cs typeface="Arial"/>
                <a:hlinkClick r:id="rId4"/>
              </a:rPr>
              <a:t>Compilers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Web</a:t>
            </a:r>
            <a:r>
              <a:rPr dirty="0" sz="950" spc="13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page.</a:t>
            </a:r>
            <a:endParaRPr sz="950">
              <a:latin typeface="Arial"/>
              <a:cs typeface="Arial"/>
            </a:endParaRPr>
          </a:p>
          <a:p>
            <a:pPr marL="241300" indent="-142875">
              <a:lnSpc>
                <a:spcPct val="100000"/>
              </a:lnSpc>
              <a:spcBef>
                <a:spcPts val="660"/>
              </a:spcBef>
              <a:buAutoNum type="arabicPeriod"/>
              <a:tabLst>
                <a:tab pos="241935" algn="l"/>
              </a:tabLst>
            </a:pP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Select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your</a:t>
            </a:r>
            <a:r>
              <a:rPr dirty="0" sz="950" spc="5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platform.</a:t>
            </a:r>
            <a:endParaRPr sz="950">
              <a:latin typeface="Arial"/>
              <a:cs typeface="Arial"/>
            </a:endParaRPr>
          </a:p>
          <a:p>
            <a:pPr marL="241300" indent="-142875">
              <a:lnSpc>
                <a:spcPct val="100000"/>
              </a:lnSpc>
              <a:spcBef>
                <a:spcPts val="660"/>
              </a:spcBef>
              <a:buAutoNum type="arabicPeriod"/>
              <a:tabLst>
                <a:tab pos="241935" algn="l"/>
              </a:tabLst>
            </a:pP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In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table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for Simulink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and related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products, find the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compilers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checked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in the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column titled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Simulink</a:t>
            </a:r>
            <a:r>
              <a:rPr dirty="0" sz="950" spc="10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404040"/>
                </a:solidFill>
                <a:latin typeface="Arial"/>
                <a:cs typeface="Arial"/>
              </a:rPr>
              <a:t>Coder.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950" spc="5" b="1">
                <a:solidFill>
                  <a:srgbClr val="3B3B3B"/>
                </a:solidFill>
                <a:latin typeface="Arial"/>
                <a:cs typeface="Arial"/>
              </a:rPr>
              <a:t>How </a:t>
            </a:r>
            <a:r>
              <a:rPr dirty="0" sz="950" spc="-5" b="1">
                <a:solidFill>
                  <a:srgbClr val="3B3B3B"/>
                </a:solidFill>
                <a:latin typeface="Arial"/>
                <a:cs typeface="Arial"/>
              </a:rPr>
              <a:t>to </a:t>
            </a:r>
            <a:r>
              <a:rPr dirty="0" sz="950" b="1">
                <a:solidFill>
                  <a:srgbClr val="3B3B3B"/>
                </a:solidFill>
                <a:latin typeface="Arial"/>
                <a:cs typeface="Arial"/>
              </a:rPr>
              <a:t>Generate </a:t>
            </a:r>
            <a:r>
              <a:rPr dirty="0" sz="950" spc="5" b="1">
                <a:solidFill>
                  <a:srgbClr val="3B3B3B"/>
                </a:solidFill>
                <a:latin typeface="Arial"/>
                <a:cs typeface="Arial"/>
              </a:rPr>
              <a:t>Code </a:t>
            </a:r>
            <a:r>
              <a:rPr dirty="0" sz="950" b="1">
                <a:solidFill>
                  <a:srgbClr val="3B3B3B"/>
                </a:solidFill>
                <a:latin typeface="Arial"/>
                <a:cs typeface="Arial"/>
              </a:rPr>
              <a:t>for the </a:t>
            </a:r>
            <a:r>
              <a:rPr dirty="0" sz="950" spc="-5" b="1">
                <a:solidFill>
                  <a:srgbClr val="3B3B3B"/>
                </a:solidFill>
                <a:latin typeface="Arial"/>
                <a:cs typeface="Arial"/>
              </a:rPr>
              <a:t>MATLAB </a:t>
            </a:r>
            <a:r>
              <a:rPr dirty="0" sz="950" spc="10" b="1">
                <a:solidFill>
                  <a:srgbClr val="3B3B3B"/>
                </a:solidFill>
                <a:latin typeface="Arial"/>
                <a:cs typeface="Arial"/>
              </a:rPr>
              <a:t>Function</a:t>
            </a:r>
            <a:r>
              <a:rPr dirty="0" sz="950" spc="185" b="1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950" spc="5" b="1">
                <a:solidFill>
                  <a:srgbClr val="3B3B3B"/>
                </a:solidFill>
                <a:latin typeface="Arial"/>
                <a:cs typeface="Arial"/>
              </a:rPr>
              <a:t>Block</a:t>
            </a:r>
            <a:endParaRPr sz="950">
              <a:latin typeface="Arial"/>
              <a:cs typeface="Arial"/>
            </a:endParaRPr>
          </a:p>
          <a:p>
            <a:pPr marL="241300" indent="-142875">
              <a:lnSpc>
                <a:spcPct val="100000"/>
              </a:lnSpc>
              <a:spcBef>
                <a:spcPts val="585"/>
              </a:spcBef>
              <a:buAutoNum type="arabicPeriod"/>
              <a:tabLst>
                <a:tab pos="241935" algn="l"/>
              </a:tabLst>
            </a:pP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Open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call_stats_block2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model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that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you saved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at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end of </a:t>
            </a:r>
            <a:r>
              <a:rPr dirty="0" sz="950" spc="5">
                <a:solidFill>
                  <a:srgbClr val="177CBA"/>
                </a:solidFill>
                <a:latin typeface="Arial"/>
                <a:cs typeface="Arial"/>
              </a:rPr>
              <a:t>Programming </a:t>
            </a:r>
            <a:r>
              <a:rPr dirty="0" sz="950" spc="10">
                <a:solidFill>
                  <a:srgbClr val="177CBA"/>
                </a:solidFill>
                <a:latin typeface="Arial"/>
                <a:cs typeface="Arial"/>
              </a:rPr>
              <a:t>the MATLAB Function</a:t>
            </a:r>
            <a:r>
              <a:rPr dirty="0" sz="950" spc="210">
                <a:solidFill>
                  <a:srgbClr val="177CBA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177CBA"/>
                </a:solidFill>
                <a:latin typeface="Arial"/>
                <a:cs typeface="Arial"/>
              </a:rPr>
              <a:t>Block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 marL="241300" indent="-142875">
              <a:lnSpc>
                <a:spcPct val="100000"/>
              </a:lnSpc>
              <a:spcBef>
                <a:spcPts val="660"/>
              </a:spcBef>
              <a:buAutoNum type="arabicPeriod"/>
              <a:tabLst>
                <a:tab pos="241935" algn="l"/>
              </a:tabLst>
            </a:pP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Double­click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its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MATLAB Function block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stats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open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it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for</a:t>
            </a:r>
            <a:r>
              <a:rPr dirty="0" sz="950" spc="9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editing.</a:t>
            </a:r>
            <a:endParaRPr sz="950">
              <a:latin typeface="Arial"/>
              <a:cs typeface="Arial"/>
            </a:endParaRPr>
          </a:p>
          <a:p>
            <a:pPr marL="241300" indent="-142875">
              <a:lnSpc>
                <a:spcPct val="100000"/>
              </a:lnSpc>
              <a:spcBef>
                <a:spcPts val="665"/>
              </a:spcBef>
              <a:buAutoNum type="arabicPeriod"/>
              <a:tabLst>
                <a:tab pos="241935" algn="l"/>
              </a:tabLst>
            </a:pP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In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MATLAB Function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Block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Editor,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select </a:t>
            </a:r>
            <a:r>
              <a:rPr dirty="0" sz="950" spc="15" b="1">
                <a:solidFill>
                  <a:srgbClr val="404040"/>
                </a:solidFill>
                <a:latin typeface="Arial"/>
                <a:cs typeface="Arial"/>
              </a:rPr>
              <a:t>Build </a:t>
            </a:r>
            <a:r>
              <a:rPr dirty="0" sz="950" spc="10" b="1">
                <a:solidFill>
                  <a:srgbClr val="404040"/>
                </a:solidFill>
                <a:latin typeface="Arial"/>
                <a:cs typeface="Arial"/>
              </a:rPr>
              <a:t>Model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&gt; </a:t>
            </a:r>
            <a:r>
              <a:rPr dirty="0" sz="950" spc="15" b="1">
                <a:solidFill>
                  <a:srgbClr val="404040"/>
                </a:solidFill>
                <a:latin typeface="Arial"/>
                <a:cs typeface="Arial"/>
              </a:rPr>
              <a:t>Build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to</a:t>
            </a:r>
            <a:r>
              <a:rPr dirty="0" sz="950" spc="204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compile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and build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example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model.</a:t>
            </a:r>
            <a:endParaRPr sz="950">
              <a:latin typeface="Arial"/>
              <a:cs typeface="Arial"/>
            </a:endParaRPr>
          </a:p>
          <a:p>
            <a:pPr marL="241300" marR="130810">
              <a:lnSpc>
                <a:spcPct val="111900"/>
              </a:lnSpc>
              <a:spcBef>
                <a:spcPts val="375"/>
              </a:spcBef>
            </a:pP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If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no </a:t>
            </a:r>
            <a:r>
              <a:rPr dirty="0" sz="950" spc="-10">
                <a:solidFill>
                  <a:srgbClr val="404040"/>
                </a:solidFill>
                <a:latin typeface="Arial"/>
                <a:cs typeface="Arial"/>
              </a:rPr>
              <a:t>errors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occur,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 spc="20" b="1">
                <a:solidFill>
                  <a:srgbClr val="404040"/>
                </a:solidFill>
                <a:latin typeface="Arial"/>
                <a:cs typeface="Arial"/>
              </a:rPr>
              <a:t>Simulation </a:t>
            </a:r>
            <a:r>
              <a:rPr dirty="0" sz="950" spc="5" b="1">
                <a:solidFill>
                  <a:srgbClr val="404040"/>
                </a:solidFill>
                <a:latin typeface="Arial"/>
                <a:cs typeface="Arial"/>
              </a:rPr>
              <a:t>Diagnostics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window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displays a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message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indicating </a:t>
            </a:r>
            <a:r>
              <a:rPr dirty="0" sz="950" spc="25">
                <a:solidFill>
                  <a:srgbClr val="404040"/>
                </a:solidFill>
                <a:latin typeface="Arial"/>
                <a:cs typeface="Arial"/>
              </a:rPr>
              <a:t>success.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Otherwise,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this 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window helps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you locate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errors,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as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described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in </a:t>
            </a:r>
            <a:r>
              <a:rPr dirty="0" sz="950">
                <a:solidFill>
                  <a:srgbClr val="177CBA"/>
                </a:solidFill>
                <a:latin typeface="Arial"/>
                <a:cs typeface="Arial"/>
              </a:rPr>
              <a:t>How </a:t>
            </a:r>
            <a:r>
              <a:rPr dirty="0" sz="950" spc="20">
                <a:solidFill>
                  <a:srgbClr val="177CBA"/>
                </a:solidFill>
                <a:latin typeface="Arial"/>
                <a:cs typeface="Arial"/>
              </a:rPr>
              <a:t>to </a:t>
            </a:r>
            <a:r>
              <a:rPr dirty="0" sz="950" spc="10">
                <a:solidFill>
                  <a:srgbClr val="177CBA"/>
                </a:solidFill>
                <a:latin typeface="Arial"/>
                <a:cs typeface="Arial"/>
              </a:rPr>
              <a:t>Locate </a:t>
            </a:r>
            <a:r>
              <a:rPr dirty="0" sz="950">
                <a:solidFill>
                  <a:srgbClr val="177CBA"/>
                </a:solidFill>
                <a:latin typeface="Arial"/>
                <a:cs typeface="Arial"/>
              </a:rPr>
              <a:t>and </a:t>
            </a:r>
            <a:r>
              <a:rPr dirty="0" sz="950" spc="10">
                <a:solidFill>
                  <a:srgbClr val="177CBA"/>
                </a:solidFill>
                <a:latin typeface="Arial"/>
                <a:cs typeface="Arial"/>
              </a:rPr>
              <a:t>Fix</a:t>
            </a:r>
            <a:r>
              <a:rPr dirty="0" sz="950" spc="50">
                <a:solidFill>
                  <a:srgbClr val="177CBA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177CBA"/>
                </a:solidFill>
                <a:latin typeface="Arial"/>
                <a:cs typeface="Arial"/>
              </a:rPr>
              <a:t>Errors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950" spc="5" b="1">
                <a:solidFill>
                  <a:srgbClr val="3B3B3B"/>
                </a:solidFill>
                <a:latin typeface="Arial"/>
                <a:cs typeface="Arial"/>
              </a:rPr>
              <a:t>How </a:t>
            </a:r>
            <a:r>
              <a:rPr dirty="0" sz="950" spc="-5" b="1">
                <a:solidFill>
                  <a:srgbClr val="3B3B3B"/>
                </a:solidFill>
                <a:latin typeface="Arial"/>
                <a:cs typeface="Arial"/>
              </a:rPr>
              <a:t>to </a:t>
            </a:r>
            <a:r>
              <a:rPr dirty="0" sz="950" b="1">
                <a:solidFill>
                  <a:srgbClr val="3B3B3B"/>
                </a:solidFill>
                <a:latin typeface="Arial"/>
                <a:cs typeface="Arial"/>
              </a:rPr>
              <a:t>Locate </a:t>
            </a:r>
            <a:r>
              <a:rPr dirty="0" sz="950" spc="5" b="1">
                <a:solidFill>
                  <a:srgbClr val="3B3B3B"/>
                </a:solidFill>
                <a:latin typeface="Arial"/>
                <a:cs typeface="Arial"/>
              </a:rPr>
              <a:t>and </a:t>
            </a:r>
            <a:r>
              <a:rPr dirty="0" sz="950" spc="20" b="1">
                <a:solidFill>
                  <a:srgbClr val="3B3B3B"/>
                </a:solidFill>
                <a:latin typeface="Arial"/>
                <a:cs typeface="Arial"/>
              </a:rPr>
              <a:t>Fix</a:t>
            </a:r>
            <a:r>
              <a:rPr dirty="0" sz="950" spc="125" b="1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950" spc="10" b="1">
                <a:solidFill>
                  <a:srgbClr val="3B3B3B"/>
                </a:solidFill>
                <a:latin typeface="Arial"/>
                <a:cs typeface="Arial"/>
              </a:rPr>
              <a:t>Errors</a:t>
            </a:r>
            <a:endParaRPr sz="950">
              <a:latin typeface="Arial"/>
              <a:cs typeface="Arial"/>
            </a:endParaRPr>
          </a:p>
          <a:p>
            <a:pPr marL="12700" marR="5080">
              <a:lnSpc>
                <a:spcPct val="111900"/>
              </a:lnSpc>
              <a:spcBef>
                <a:spcPts val="450"/>
              </a:spcBef>
            </a:pP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If </a:t>
            </a:r>
            <a:r>
              <a:rPr dirty="0" sz="950" spc="-10">
                <a:solidFill>
                  <a:srgbClr val="404040"/>
                </a:solidFill>
                <a:latin typeface="Arial"/>
                <a:cs typeface="Arial"/>
              </a:rPr>
              <a:t>errors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occur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during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build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process, the </a:t>
            </a:r>
            <a:r>
              <a:rPr dirty="0" sz="950" spc="20" b="1">
                <a:solidFill>
                  <a:srgbClr val="404040"/>
                </a:solidFill>
                <a:latin typeface="Arial"/>
                <a:cs typeface="Arial"/>
              </a:rPr>
              <a:t>Simulation </a:t>
            </a:r>
            <a:r>
              <a:rPr dirty="0" sz="950" spc="5" b="1">
                <a:solidFill>
                  <a:srgbClr val="404040"/>
                </a:solidFill>
                <a:latin typeface="Arial"/>
                <a:cs typeface="Arial"/>
              </a:rPr>
              <a:t>Diagnostics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window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lists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 spc="-10">
                <a:solidFill>
                  <a:srgbClr val="404040"/>
                </a:solidFill>
                <a:latin typeface="Arial"/>
                <a:cs typeface="Arial"/>
              </a:rPr>
              <a:t>errors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with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links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offending  code.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The following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exercise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shows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how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locate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fix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an </a:t>
            </a:r>
            <a:r>
              <a:rPr dirty="0" sz="950" spc="-10">
                <a:solidFill>
                  <a:srgbClr val="404040"/>
                </a:solidFill>
                <a:latin typeface="Arial"/>
                <a:cs typeface="Arial"/>
              </a:rPr>
              <a:t>error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in a MATLAB Function</a:t>
            </a:r>
            <a:r>
              <a:rPr dirty="0" sz="950" spc="27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block.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7500" y="10372824"/>
            <a:ext cx="4893945" cy="13906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800" spc="-15">
                <a:latin typeface="Arial"/>
                <a:cs typeface="Arial"/>
              </a:rPr>
              <a:t>https://</a:t>
            </a:r>
            <a:r>
              <a:rPr dirty="0" sz="800" spc="-15">
                <a:latin typeface="Arial"/>
                <a:cs typeface="Arial"/>
                <a:hlinkClick r:id="rId5"/>
              </a:rPr>
              <a:t>www.mathworks.com/help/simulink/ug/creating</a:t>
            </a:r>
            <a:r>
              <a:rPr dirty="0" sz="800" spc="-15">
                <a:latin typeface="Arial"/>
                <a:cs typeface="Arial"/>
              </a:rPr>
              <a:t>­an­example­model­that­uses­a­matlab­function­block.html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1</a:t>
            </a:fld>
            <a:r>
              <a:rPr dirty="0" spc="-25"/>
              <a:t>/</a:t>
            </a:r>
            <a:r>
              <a:rPr dirty="0"/>
              <a:t>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299" y="9940610"/>
            <a:ext cx="6832600" cy="0"/>
          </a:xfrm>
          <a:custGeom>
            <a:avLst/>
            <a:gdLst/>
            <a:ahLst/>
            <a:cxnLst/>
            <a:rect l="l" t="t" r="r" b="b"/>
            <a:pathLst>
              <a:path w="6832600" h="0">
                <a:moveTo>
                  <a:pt x="0" y="0"/>
                </a:moveTo>
                <a:lnTo>
                  <a:pt x="6832600" y="0"/>
                </a:lnTo>
              </a:path>
            </a:pathLst>
          </a:custGeom>
          <a:ln w="9529">
            <a:solidFill>
              <a:srgbClr val="E6E6E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11241" y="8263430"/>
            <a:ext cx="6546850" cy="0"/>
          </a:xfrm>
          <a:custGeom>
            <a:avLst/>
            <a:gdLst/>
            <a:ahLst/>
            <a:cxnLst/>
            <a:rect l="l" t="t" r="r" b="b"/>
            <a:pathLst>
              <a:path w="6546850" h="0">
                <a:moveTo>
                  <a:pt x="0" y="0"/>
                </a:moveTo>
                <a:lnTo>
                  <a:pt x="6546717" y="0"/>
                </a:lnTo>
              </a:path>
            </a:pathLst>
          </a:custGeom>
          <a:ln w="9529">
            <a:solidFill>
              <a:srgbClr val="CCCCC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11241" y="8911432"/>
            <a:ext cx="6546850" cy="0"/>
          </a:xfrm>
          <a:custGeom>
            <a:avLst/>
            <a:gdLst/>
            <a:ahLst/>
            <a:cxnLst/>
            <a:rect l="l" t="t" r="r" b="b"/>
            <a:pathLst>
              <a:path w="6546850" h="0">
                <a:moveTo>
                  <a:pt x="0" y="0"/>
                </a:moveTo>
                <a:lnTo>
                  <a:pt x="6546717" y="0"/>
                </a:lnTo>
              </a:path>
            </a:pathLst>
          </a:custGeom>
          <a:ln w="9529">
            <a:solidFill>
              <a:srgbClr val="CCCCC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17500" y="108855"/>
            <a:ext cx="6746875" cy="9255125"/>
          </a:xfrm>
          <a:prstGeom prst="rect">
            <a:avLst/>
          </a:prstGeom>
        </p:spPr>
        <p:txBody>
          <a:bodyPr wrap="square" lIns="0" tIns="685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40"/>
              </a:spcBef>
              <a:tabLst>
                <a:tab pos="2134235" algn="l"/>
              </a:tabLst>
            </a:pPr>
            <a:r>
              <a:rPr dirty="0" sz="800" spc="-25">
                <a:latin typeface="Arial"/>
                <a:cs typeface="Arial"/>
              </a:rPr>
              <a:t>۲۰۱۸/٤/٤	</a:t>
            </a:r>
            <a:r>
              <a:rPr dirty="0" sz="800" spc="-15">
                <a:latin typeface="Arial"/>
                <a:cs typeface="Arial"/>
              </a:rPr>
              <a:t>Create</a:t>
            </a:r>
            <a:r>
              <a:rPr dirty="0" sz="800" spc="-7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Model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20">
                <a:latin typeface="Arial"/>
                <a:cs typeface="Arial"/>
              </a:rPr>
              <a:t>That</a:t>
            </a:r>
            <a:r>
              <a:rPr dirty="0" sz="800" spc="-4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Uses</a:t>
            </a:r>
            <a:r>
              <a:rPr dirty="0" sz="800" spc="-25">
                <a:latin typeface="Arial"/>
                <a:cs typeface="Arial"/>
              </a:rPr>
              <a:t> MATLAB</a:t>
            </a:r>
            <a:r>
              <a:rPr dirty="0" sz="800" spc="-60">
                <a:latin typeface="Arial"/>
                <a:cs typeface="Arial"/>
              </a:rPr>
              <a:t> </a:t>
            </a:r>
            <a:r>
              <a:rPr dirty="0" sz="800" spc="-20">
                <a:latin typeface="Arial"/>
                <a:cs typeface="Arial"/>
              </a:rPr>
              <a:t>Function</a:t>
            </a:r>
            <a:r>
              <a:rPr dirty="0" sz="800" spc="-70">
                <a:latin typeface="Arial"/>
                <a:cs typeface="Arial"/>
              </a:rPr>
              <a:t> </a:t>
            </a:r>
            <a:r>
              <a:rPr dirty="0" sz="800" spc="-15">
                <a:latin typeface="Arial"/>
                <a:cs typeface="Arial"/>
              </a:rPr>
              <a:t>Block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­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MATLAB</a:t>
            </a:r>
            <a:r>
              <a:rPr dirty="0" sz="800" spc="-6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&amp;</a:t>
            </a:r>
            <a:r>
              <a:rPr dirty="0" sz="800" spc="-5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Simulink</a:t>
            </a:r>
            <a:endParaRPr sz="800">
              <a:latin typeface="Arial"/>
              <a:cs typeface="Arial"/>
            </a:endParaRPr>
          </a:p>
          <a:p>
            <a:pPr marL="422275" marR="218440" indent="-142875">
              <a:lnSpc>
                <a:spcPct val="111900"/>
              </a:lnSpc>
              <a:spcBef>
                <a:spcPts val="430"/>
              </a:spcBef>
              <a:buAutoNum type="arabicPeriod"/>
              <a:tabLst>
                <a:tab pos="422909" algn="l"/>
              </a:tabLst>
            </a:pP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In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stats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function,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change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local function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avg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a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fictitious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local function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aug</a:t>
            </a:r>
            <a:r>
              <a:rPr dirty="0" sz="950" spc="-285">
                <a:solidFill>
                  <a:srgbClr val="404040"/>
                </a:solidFill>
                <a:latin typeface="Consolas"/>
                <a:cs typeface="Consolas"/>
              </a:rPr>
              <a:t>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then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compile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again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to 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see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following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messages in</a:t>
            </a:r>
            <a:r>
              <a:rPr dirty="0" sz="950" spc="8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window:</a:t>
            </a:r>
            <a:endParaRPr sz="950">
              <a:latin typeface="Arial"/>
              <a:cs typeface="Arial"/>
            </a:endParaRPr>
          </a:p>
          <a:p>
            <a:pPr marL="422275">
              <a:lnSpc>
                <a:spcPct val="100000"/>
              </a:lnSpc>
              <a:spcBef>
                <a:spcPts val="509"/>
              </a:spcBef>
            </a:pP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 spc="20" b="1">
                <a:solidFill>
                  <a:srgbClr val="404040"/>
                </a:solidFill>
                <a:latin typeface="Arial"/>
                <a:cs typeface="Arial"/>
              </a:rPr>
              <a:t>Simulation </a:t>
            </a:r>
            <a:r>
              <a:rPr dirty="0" sz="950" spc="5" b="1">
                <a:solidFill>
                  <a:srgbClr val="404040"/>
                </a:solidFill>
                <a:latin typeface="Arial"/>
                <a:cs typeface="Arial"/>
              </a:rPr>
              <a:t>Diagnostics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window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displays each detected </a:t>
            </a:r>
            <a:r>
              <a:rPr dirty="0" sz="950" spc="-10">
                <a:solidFill>
                  <a:srgbClr val="404040"/>
                </a:solidFill>
                <a:latin typeface="Arial"/>
                <a:cs typeface="Arial"/>
              </a:rPr>
              <a:t>error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with a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red</a:t>
            </a:r>
            <a:r>
              <a:rPr dirty="0" sz="950" spc="16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button.</a:t>
            </a:r>
            <a:endParaRPr sz="950">
              <a:latin typeface="Arial"/>
              <a:cs typeface="Arial"/>
            </a:endParaRPr>
          </a:p>
          <a:p>
            <a:pPr marL="422275" indent="-142875">
              <a:lnSpc>
                <a:spcPct val="100000"/>
              </a:lnSpc>
              <a:spcBef>
                <a:spcPts val="665"/>
              </a:spcBef>
              <a:buAutoNum type="arabicPeriod" startAt="2"/>
              <a:tabLst>
                <a:tab pos="422909" algn="l"/>
              </a:tabLst>
            </a:pP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Click the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first </a:t>
            </a:r>
            <a:r>
              <a:rPr dirty="0" sz="950" spc="-10">
                <a:solidFill>
                  <a:srgbClr val="404040"/>
                </a:solidFill>
                <a:latin typeface="Arial"/>
                <a:cs typeface="Arial"/>
              </a:rPr>
              <a:t>error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line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to</a:t>
            </a:r>
            <a:r>
              <a:rPr dirty="0" sz="950" spc="15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display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its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diagnostic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message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in the bottom </a:t>
            </a:r>
            <a:r>
              <a:rPr dirty="0" sz="950" spc="-10">
                <a:solidFill>
                  <a:srgbClr val="404040"/>
                </a:solidFill>
                <a:latin typeface="Arial"/>
                <a:cs typeface="Arial"/>
              </a:rPr>
              <a:t>error </a:t>
            </a:r>
            <a:r>
              <a:rPr dirty="0" sz="950" spc="-15">
                <a:solidFill>
                  <a:srgbClr val="404040"/>
                </a:solidFill>
                <a:latin typeface="Arial"/>
                <a:cs typeface="Arial"/>
              </a:rPr>
              <a:t>window.</a:t>
            </a:r>
            <a:endParaRPr sz="950">
              <a:latin typeface="Arial"/>
              <a:cs typeface="Arial"/>
            </a:endParaRPr>
          </a:p>
          <a:p>
            <a:pPr marL="422275" marR="134620">
              <a:lnSpc>
                <a:spcPct val="111900"/>
              </a:lnSpc>
              <a:spcBef>
                <a:spcPts val="375"/>
              </a:spcBef>
            </a:pP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message also links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a </a:t>
            </a:r>
            <a:r>
              <a:rPr dirty="0" sz="950" spc="-10">
                <a:solidFill>
                  <a:srgbClr val="404040"/>
                </a:solidFill>
                <a:latin typeface="Arial"/>
                <a:cs typeface="Arial"/>
              </a:rPr>
              <a:t>report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about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compile­time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type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information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for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variables and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expressions in your  MATLAB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functions.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This information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helps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you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diagnose </a:t>
            </a:r>
            <a:r>
              <a:rPr dirty="0" sz="950" spc="-10">
                <a:solidFill>
                  <a:srgbClr val="404040"/>
                </a:solidFill>
                <a:latin typeface="Arial"/>
                <a:cs typeface="Arial"/>
              </a:rPr>
              <a:t>error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messages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and understand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type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propagation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rules.  For more information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about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report,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see </a:t>
            </a:r>
            <a:r>
              <a:rPr dirty="0" sz="950" spc="10">
                <a:solidFill>
                  <a:srgbClr val="177CBA"/>
                </a:solidFill>
                <a:latin typeface="Arial"/>
                <a:cs typeface="Arial"/>
                <a:hlinkClick r:id="rId2"/>
              </a:rPr>
              <a:t>MATLAB Function</a:t>
            </a:r>
            <a:r>
              <a:rPr dirty="0" sz="950" spc="235">
                <a:solidFill>
                  <a:srgbClr val="177CBA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950" spc="5">
                <a:solidFill>
                  <a:srgbClr val="177CBA"/>
                </a:solidFill>
                <a:latin typeface="Arial"/>
                <a:cs typeface="Arial"/>
                <a:hlinkClick r:id="rId2"/>
              </a:rPr>
              <a:t>Reports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 marL="422275" marR="5080" indent="-142875">
              <a:lnSpc>
                <a:spcPct val="111900"/>
              </a:lnSpc>
              <a:spcBef>
                <a:spcPts val="525"/>
              </a:spcBef>
              <a:buAutoNum type="arabicPeriod" startAt="3"/>
              <a:tabLst>
                <a:tab pos="422909" algn="l"/>
              </a:tabLst>
            </a:pP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In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diagnostic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message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for the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selected </a:t>
            </a:r>
            <a:r>
              <a:rPr dirty="0" sz="950" spc="-20">
                <a:solidFill>
                  <a:srgbClr val="404040"/>
                </a:solidFill>
                <a:latin typeface="Arial"/>
                <a:cs typeface="Arial"/>
              </a:rPr>
              <a:t>error, </a:t>
            </a:r>
            <a:r>
              <a:rPr dirty="0" sz="950" spc="25">
                <a:solidFill>
                  <a:srgbClr val="404040"/>
                </a:solidFill>
                <a:latin typeface="Arial"/>
                <a:cs typeface="Arial"/>
              </a:rPr>
              <a:t>click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blue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link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after the function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name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display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offending  code.</a:t>
            </a:r>
            <a:endParaRPr sz="950">
              <a:latin typeface="Arial"/>
              <a:cs typeface="Arial"/>
            </a:endParaRPr>
          </a:p>
          <a:p>
            <a:pPr marL="422275">
              <a:lnSpc>
                <a:spcPct val="100000"/>
              </a:lnSpc>
              <a:spcBef>
                <a:spcPts val="509"/>
              </a:spcBef>
            </a:pP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The offending line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appears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highlighted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in the MATLAB Function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Block</a:t>
            </a:r>
            <a:r>
              <a:rPr dirty="0" sz="950" spc="254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Editor:</a:t>
            </a:r>
            <a:endParaRPr sz="950">
              <a:latin typeface="Arial"/>
              <a:cs typeface="Arial"/>
            </a:endParaRPr>
          </a:p>
          <a:p>
            <a:pPr marL="422275" indent="-142875">
              <a:lnSpc>
                <a:spcPct val="100000"/>
              </a:lnSpc>
              <a:spcBef>
                <a:spcPts val="660"/>
              </a:spcBef>
              <a:buAutoNum type="arabicPeriod" startAt="4"/>
              <a:tabLst>
                <a:tab pos="422909" algn="l"/>
              </a:tabLst>
            </a:pP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Correct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 spc="-10">
                <a:solidFill>
                  <a:srgbClr val="404040"/>
                </a:solidFill>
                <a:latin typeface="Arial"/>
                <a:cs typeface="Arial"/>
              </a:rPr>
              <a:t>error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by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changing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aug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back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avg</a:t>
            </a:r>
            <a:r>
              <a:rPr dirty="0" sz="950" spc="-215">
                <a:solidFill>
                  <a:srgbClr val="404040"/>
                </a:solidFill>
                <a:latin typeface="Consolas"/>
                <a:cs typeface="Consolas"/>
              </a:rPr>
              <a:t>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recompile.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Times New Roman"/>
              <a:cs typeface="Times New Roman"/>
            </a:endParaRPr>
          </a:p>
          <a:p>
            <a:pPr marL="193675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solidFill>
                  <a:srgbClr val="C45300"/>
                </a:solidFill>
                <a:latin typeface="Arial"/>
                <a:cs typeface="Arial"/>
              </a:rPr>
              <a:t>Defining Inputs and</a:t>
            </a:r>
            <a:r>
              <a:rPr dirty="0" sz="1100" spc="-80" b="1">
                <a:solidFill>
                  <a:srgbClr val="C45300"/>
                </a:solidFill>
                <a:latin typeface="Arial"/>
                <a:cs typeface="Arial"/>
              </a:rPr>
              <a:t> </a:t>
            </a:r>
            <a:r>
              <a:rPr dirty="0" sz="1100" spc="10" b="1">
                <a:solidFill>
                  <a:srgbClr val="C45300"/>
                </a:solidFill>
                <a:latin typeface="Arial"/>
                <a:cs typeface="Arial"/>
              </a:rPr>
              <a:t>Outputs</a:t>
            </a:r>
            <a:endParaRPr sz="1100">
              <a:latin typeface="Arial"/>
              <a:cs typeface="Arial"/>
            </a:endParaRPr>
          </a:p>
          <a:p>
            <a:pPr marL="193675" marR="205104">
              <a:lnSpc>
                <a:spcPct val="111900"/>
              </a:lnSpc>
              <a:spcBef>
                <a:spcPts val="495"/>
              </a:spcBef>
            </a:pP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In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stats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function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header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for the MATLAB Function block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you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defined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in </a:t>
            </a:r>
            <a:r>
              <a:rPr dirty="0" sz="950" spc="5">
                <a:solidFill>
                  <a:srgbClr val="177CBA"/>
                </a:solidFill>
                <a:latin typeface="Arial"/>
                <a:cs typeface="Arial"/>
              </a:rPr>
              <a:t>Programming </a:t>
            </a:r>
            <a:r>
              <a:rPr dirty="0" sz="950" spc="10">
                <a:solidFill>
                  <a:srgbClr val="177CBA"/>
                </a:solidFill>
                <a:latin typeface="Arial"/>
                <a:cs typeface="Arial"/>
              </a:rPr>
              <a:t>the MATLAB Function  </a:t>
            </a:r>
            <a:r>
              <a:rPr dirty="0" sz="950" spc="20">
                <a:solidFill>
                  <a:srgbClr val="177CBA"/>
                </a:solidFill>
                <a:latin typeface="Arial"/>
                <a:cs typeface="Arial"/>
              </a:rPr>
              <a:t>Block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,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function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argument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vals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is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an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input,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mean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stdev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are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outputs.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By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default,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function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inputs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and 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outputs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inherit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their data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type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dirty="0" sz="950" spc="30">
                <a:solidFill>
                  <a:srgbClr val="404040"/>
                </a:solidFill>
                <a:latin typeface="Arial"/>
                <a:cs typeface="Arial"/>
              </a:rPr>
              <a:t>size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from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signals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attached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their ports.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In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this topic,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you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examine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input and  output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data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for the MATLAB Function block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verify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that it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inherits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correct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type</a:t>
            </a:r>
            <a:r>
              <a:rPr dirty="0" sz="950" spc="28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size.</a:t>
            </a:r>
            <a:endParaRPr sz="950">
              <a:latin typeface="Arial"/>
              <a:cs typeface="Arial"/>
            </a:endParaRPr>
          </a:p>
          <a:p>
            <a:pPr marL="422275" marR="234950" indent="-142875">
              <a:lnSpc>
                <a:spcPct val="111900"/>
              </a:lnSpc>
              <a:spcBef>
                <a:spcPts val="750"/>
              </a:spcBef>
              <a:buAutoNum type="arabicPeriod"/>
              <a:tabLst>
                <a:tab pos="422909" algn="l"/>
              </a:tabLst>
            </a:pP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Open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call_stats_block2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model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that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you saved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at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end of </a:t>
            </a:r>
            <a:r>
              <a:rPr dirty="0" sz="950" spc="5">
                <a:solidFill>
                  <a:srgbClr val="177CBA"/>
                </a:solidFill>
                <a:latin typeface="Arial"/>
                <a:cs typeface="Arial"/>
              </a:rPr>
              <a:t>Programming </a:t>
            </a:r>
            <a:r>
              <a:rPr dirty="0" sz="950" spc="10">
                <a:solidFill>
                  <a:srgbClr val="177CBA"/>
                </a:solidFill>
                <a:latin typeface="Arial"/>
                <a:cs typeface="Arial"/>
              </a:rPr>
              <a:t>the MATLAB Function </a:t>
            </a:r>
            <a:r>
              <a:rPr dirty="0" sz="950" spc="20">
                <a:solidFill>
                  <a:srgbClr val="177CBA"/>
                </a:solidFill>
                <a:latin typeface="Arial"/>
                <a:cs typeface="Arial"/>
              </a:rPr>
              <a:t>Block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. 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Double­click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MATLAB Function block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stats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open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it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for</a:t>
            </a:r>
            <a:r>
              <a:rPr dirty="0" sz="950" spc="4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editing.</a:t>
            </a:r>
            <a:endParaRPr sz="950">
              <a:latin typeface="Arial"/>
              <a:cs typeface="Arial"/>
            </a:endParaRPr>
          </a:p>
          <a:p>
            <a:pPr marL="422275" indent="-142875">
              <a:lnSpc>
                <a:spcPct val="100000"/>
              </a:lnSpc>
              <a:spcBef>
                <a:spcPts val="660"/>
              </a:spcBef>
              <a:buAutoNum type="arabicPeriod"/>
              <a:tabLst>
                <a:tab pos="422909" algn="l"/>
              </a:tabLst>
            </a:pP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In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MATLAB Function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Block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Editor,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select </a:t>
            </a:r>
            <a:r>
              <a:rPr dirty="0" sz="950" spc="20" b="1">
                <a:solidFill>
                  <a:srgbClr val="404040"/>
                </a:solidFill>
                <a:latin typeface="Arial"/>
                <a:cs typeface="Arial"/>
              </a:rPr>
              <a:t>Edit</a:t>
            </a:r>
            <a:r>
              <a:rPr dirty="0" sz="950" spc="220" b="1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 spc="-10" b="1">
                <a:solidFill>
                  <a:srgbClr val="404040"/>
                </a:solidFill>
                <a:latin typeface="Arial"/>
                <a:cs typeface="Arial"/>
              </a:rPr>
              <a:t>Data</a:t>
            </a:r>
            <a:r>
              <a:rPr dirty="0" sz="950" spc="-10">
                <a:solidFill>
                  <a:srgbClr val="404040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 marL="422275">
              <a:lnSpc>
                <a:spcPct val="100000"/>
              </a:lnSpc>
              <a:spcBef>
                <a:spcPts val="509"/>
              </a:spcBef>
            </a:pP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Ports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Data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Manager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opens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help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you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define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arguments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for MATLAB</a:t>
            </a:r>
            <a:r>
              <a:rPr dirty="0" sz="950" spc="8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Function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blocks.</a:t>
            </a:r>
            <a:endParaRPr sz="950">
              <a:latin typeface="Arial"/>
              <a:cs typeface="Arial"/>
            </a:endParaRPr>
          </a:p>
          <a:p>
            <a:pPr marL="422275" marR="33655">
              <a:lnSpc>
                <a:spcPct val="111900"/>
              </a:lnSpc>
              <a:spcBef>
                <a:spcPts val="375"/>
              </a:spcBef>
            </a:pP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left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pane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displays the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argument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vals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return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values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mean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stdev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that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you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have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already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created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for  the MATLAB Function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block.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Notice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that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vals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is assigned a </a:t>
            </a:r>
            <a:r>
              <a:rPr dirty="0" sz="950" spc="15" b="1">
                <a:solidFill>
                  <a:srgbClr val="404040"/>
                </a:solidFill>
                <a:latin typeface="Arial"/>
                <a:cs typeface="Arial"/>
              </a:rPr>
              <a:t>Scope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of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Input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, which is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short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for </a:t>
            </a:r>
            <a:r>
              <a:rPr dirty="0" sz="950" spc="15" b="1">
                <a:solidFill>
                  <a:srgbClr val="404040"/>
                </a:solidFill>
                <a:latin typeface="Arial"/>
                <a:cs typeface="Arial"/>
              </a:rPr>
              <a:t>Input </a:t>
            </a:r>
            <a:r>
              <a:rPr dirty="0" sz="950" spc="5" b="1">
                <a:solidFill>
                  <a:srgbClr val="404040"/>
                </a:solidFill>
                <a:latin typeface="Arial"/>
                <a:cs typeface="Arial"/>
              </a:rPr>
              <a:t>from  </a:t>
            </a:r>
            <a:r>
              <a:rPr dirty="0" sz="950" spc="20" b="1">
                <a:solidFill>
                  <a:srgbClr val="404040"/>
                </a:solidFill>
                <a:latin typeface="Arial"/>
                <a:cs typeface="Arial"/>
              </a:rPr>
              <a:t>Simulink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.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mean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stdev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are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assigned the </a:t>
            </a:r>
            <a:r>
              <a:rPr dirty="0" sz="950" spc="15" b="1">
                <a:solidFill>
                  <a:srgbClr val="404040"/>
                </a:solidFill>
                <a:latin typeface="Arial"/>
                <a:cs typeface="Arial"/>
              </a:rPr>
              <a:t>Scope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of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Output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, which is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short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for </a:t>
            </a:r>
            <a:r>
              <a:rPr dirty="0" sz="950" spc="5" b="1">
                <a:solidFill>
                  <a:srgbClr val="404040"/>
                </a:solidFill>
                <a:latin typeface="Arial"/>
                <a:cs typeface="Arial"/>
              </a:rPr>
              <a:t>Output </a:t>
            </a:r>
            <a:r>
              <a:rPr dirty="0" sz="950" spc="-5" b="1">
                <a:solidFill>
                  <a:srgbClr val="404040"/>
                </a:solidFill>
                <a:latin typeface="Arial"/>
                <a:cs typeface="Arial"/>
              </a:rPr>
              <a:t>to</a:t>
            </a:r>
            <a:r>
              <a:rPr dirty="0" sz="950" spc="-40" b="1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 spc="20" b="1">
                <a:solidFill>
                  <a:srgbClr val="404040"/>
                </a:solidFill>
                <a:latin typeface="Arial"/>
                <a:cs typeface="Arial"/>
              </a:rPr>
              <a:t>Simulink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 marL="422275" indent="-142875">
              <a:lnSpc>
                <a:spcPct val="100000"/>
              </a:lnSpc>
              <a:spcBef>
                <a:spcPts val="660"/>
              </a:spcBef>
              <a:buAutoNum type="arabicPeriod" startAt="3"/>
              <a:tabLst>
                <a:tab pos="422909" algn="l"/>
              </a:tabLst>
            </a:pP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In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left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pane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of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Ports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Data </a:t>
            </a:r>
            <a:r>
              <a:rPr dirty="0" sz="950" spc="-10">
                <a:solidFill>
                  <a:srgbClr val="404040"/>
                </a:solidFill>
                <a:latin typeface="Arial"/>
                <a:cs typeface="Arial"/>
              </a:rPr>
              <a:t>Manager, </a:t>
            </a:r>
            <a:r>
              <a:rPr dirty="0" sz="950" spc="25">
                <a:solidFill>
                  <a:srgbClr val="404040"/>
                </a:solidFill>
                <a:latin typeface="Arial"/>
                <a:cs typeface="Arial"/>
              </a:rPr>
              <a:t>click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anywhere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in the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row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for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vals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highlight</a:t>
            </a:r>
            <a:r>
              <a:rPr dirty="0" sz="950" spc="-2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it.</a:t>
            </a:r>
            <a:endParaRPr sz="950">
              <a:latin typeface="Arial"/>
              <a:cs typeface="Arial"/>
            </a:endParaRPr>
          </a:p>
          <a:p>
            <a:pPr marL="422275" marR="73660">
              <a:lnSpc>
                <a:spcPct val="111900"/>
              </a:lnSpc>
              <a:spcBef>
                <a:spcPts val="375"/>
              </a:spcBef>
            </a:pP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right pane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displays the </a:t>
            </a:r>
            <a:r>
              <a:rPr dirty="0" sz="950" spc="-5" b="1">
                <a:solidFill>
                  <a:srgbClr val="404040"/>
                </a:solidFill>
                <a:latin typeface="Arial"/>
                <a:cs typeface="Arial"/>
              </a:rPr>
              <a:t>Data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properties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dialog box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for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vals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.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By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default,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 spc="25">
                <a:solidFill>
                  <a:srgbClr val="404040"/>
                </a:solidFill>
                <a:latin typeface="Arial"/>
                <a:cs typeface="Arial"/>
              </a:rPr>
              <a:t>class,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size,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units,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complexity 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of input and output arguments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are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inherited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from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signals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attached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each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input or output port.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Inheritance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is 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specified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by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setting </a:t>
            </a:r>
            <a:r>
              <a:rPr dirty="0" sz="950" spc="30" b="1">
                <a:solidFill>
                  <a:srgbClr val="404040"/>
                </a:solidFill>
                <a:latin typeface="Arial"/>
                <a:cs typeface="Arial"/>
              </a:rPr>
              <a:t>Size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‐1</a:t>
            </a:r>
            <a:r>
              <a:rPr dirty="0" sz="950" spc="10" b="1">
                <a:solidFill>
                  <a:srgbClr val="404040"/>
                </a:solidFill>
                <a:latin typeface="Arial"/>
                <a:cs typeface="Arial"/>
              </a:rPr>
              <a:t>, Complexity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Inherited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,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dirty="0" sz="950" spc="-10" b="1">
                <a:solidFill>
                  <a:srgbClr val="404040"/>
                </a:solidFill>
                <a:latin typeface="Arial"/>
                <a:cs typeface="Arial"/>
              </a:rPr>
              <a:t>Type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Inherit: Same as</a:t>
            </a:r>
            <a:r>
              <a:rPr dirty="0" sz="950" spc="260">
                <a:solidFill>
                  <a:srgbClr val="404040"/>
                </a:solidFill>
                <a:latin typeface="Consolas"/>
                <a:cs typeface="Consolas"/>
              </a:rPr>
              <a:t>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Simulink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 marL="422275" marR="367030">
              <a:lnSpc>
                <a:spcPct val="111900"/>
              </a:lnSpc>
              <a:spcBef>
                <a:spcPts val="375"/>
              </a:spcBef>
            </a:pP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actual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inherited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values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for </a:t>
            </a:r>
            <a:r>
              <a:rPr dirty="0" sz="950" spc="30">
                <a:solidFill>
                  <a:srgbClr val="404040"/>
                </a:solidFill>
                <a:latin typeface="Arial"/>
                <a:cs typeface="Arial"/>
              </a:rPr>
              <a:t>size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type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are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set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during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compilation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of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model,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are reported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in the  </a:t>
            </a:r>
            <a:r>
              <a:rPr dirty="0" sz="950" spc="15" b="1">
                <a:solidFill>
                  <a:srgbClr val="404040"/>
                </a:solidFill>
                <a:latin typeface="Arial"/>
                <a:cs typeface="Arial"/>
              </a:rPr>
              <a:t>Compiled </a:t>
            </a:r>
            <a:r>
              <a:rPr dirty="0" sz="950" spc="-10" b="1">
                <a:solidFill>
                  <a:srgbClr val="404040"/>
                </a:solidFill>
                <a:latin typeface="Arial"/>
                <a:cs typeface="Arial"/>
              </a:rPr>
              <a:t>Type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dirty="0" sz="950" spc="15" b="1">
                <a:solidFill>
                  <a:srgbClr val="404040"/>
                </a:solidFill>
                <a:latin typeface="Arial"/>
                <a:cs typeface="Arial"/>
              </a:rPr>
              <a:t>Compiled </a:t>
            </a:r>
            <a:r>
              <a:rPr dirty="0" sz="950" spc="30" b="1">
                <a:solidFill>
                  <a:srgbClr val="404040"/>
                </a:solidFill>
                <a:latin typeface="Arial"/>
                <a:cs typeface="Arial"/>
              </a:rPr>
              <a:t>Size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columns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of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left</a:t>
            </a:r>
            <a:r>
              <a:rPr dirty="0" sz="950" spc="27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pane.</a:t>
            </a:r>
            <a:endParaRPr sz="950">
              <a:latin typeface="Arial"/>
              <a:cs typeface="Arial"/>
            </a:endParaRPr>
          </a:p>
          <a:p>
            <a:pPr marL="422275" marR="13970">
              <a:lnSpc>
                <a:spcPct val="111900"/>
              </a:lnSpc>
              <a:spcBef>
                <a:spcPts val="375"/>
              </a:spcBef>
            </a:pPr>
            <a:r>
              <a:rPr dirty="0" sz="950" spc="-15">
                <a:solidFill>
                  <a:srgbClr val="404040"/>
                </a:solidFill>
                <a:latin typeface="Arial"/>
                <a:cs typeface="Arial"/>
              </a:rPr>
              <a:t>You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can specify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type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of an input or output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argument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by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selecting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a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type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in the </a:t>
            </a:r>
            <a:r>
              <a:rPr dirty="0" sz="950" spc="-10" b="1">
                <a:solidFill>
                  <a:srgbClr val="404040"/>
                </a:solidFill>
                <a:latin typeface="Arial"/>
                <a:cs typeface="Arial"/>
              </a:rPr>
              <a:t>Type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field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of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 spc="-5" b="1">
                <a:solidFill>
                  <a:srgbClr val="404040"/>
                </a:solidFill>
                <a:latin typeface="Arial"/>
                <a:cs typeface="Arial"/>
              </a:rPr>
              <a:t>Data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properties 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dialog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box, for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example,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double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. </a:t>
            </a:r>
            <a:r>
              <a:rPr dirty="0" sz="950" spc="-15">
                <a:solidFill>
                  <a:srgbClr val="404040"/>
                </a:solidFill>
                <a:latin typeface="Arial"/>
                <a:cs typeface="Arial"/>
              </a:rPr>
              <a:t>You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can also specify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dirty="0" sz="950" spc="30">
                <a:solidFill>
                  <a:srgbClr val="404040"/>
                </a:solidFill>
                <a:latin typeface="Arial"/>
                <a:cs typeface="Arial"/>
              </a:rPr>
              <a:t>size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of an input or output </a:t>
            </a:r>
            <a:r>
              <a:rPr dirty="0" sz="950" spc="-5">
                <a:solidFill>
                  <a:srgbClr val="404040"/>
                </a:solidFill>
                <a:latin typeface="Arial"/>
                <a:cs typeface="Arial"/>
              </a:rPr>
              <a:t>argument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by entering an 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expression in the </a:t>
            </a:r>
            <a:r>
              <a:rPr dirty="0" sz="950" spc="30" b="1">
                <a:solidFill>
                  <a:srgbClr val="404040"/>
                </a:solidFill>
                <a:latin typeface="Arial"/>
                <a:cs typeface="Arial"/>
              </a:rPr>
              <a:t>Size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field. For example,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you can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enter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[2 3]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in the </a:t>
            </a:r>
            <a:r>
              <a:rPr dirty="0" sz="950" spc="30" b="1">
                <a:solidFill>
                  <a:srgbClr val="404040"/>
                </a:solidFill>
                <a:latin typeface="Arial"/>
                <a:cs typeface="Arial"/>
              </a:rPr>
              <a:t>Size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field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specify </a:t>
            </a:r>
            <a:r>
              <a:rPr dirty="0" sz="950" spc="10">
                <a:solidFill>
                  <a:srgbClr val="404040"/>
                </a:solidFill>
                <a:latin typeface="Consolas"/>
                <a:cs typeface="Consolas"/>
              </a:rPr>
              <a:t>vals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as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a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2­by­3 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matrix. See </a:t>
            </a:r>
            <a:r>
              <a:rPr dirty="0" sz="950" spc="5">
                <a:solidFill>
                  <a:srgbClr val="177CBA"/>
                </a:solidFill>
                <a:latin typeface="Arial"/>
                <a:cs typeface="Arial"/>
                <a:hlinkClick r:id="rId3"/>
              </a:rPr>
              <a:t>Type </a:t>
            </a:r>
            <a:r>
              <a:rPr dirty="0" sz="950" spc="10">
                <a:solidFill>
                  <a:srgbClr val="177CBA"/>
                </a:solidFill>
                <a:latin typeface="Arial"/>
                <a:cs typeface="Arial"/>
                <a:hlinkClick r:id="rId3"/>
              </a:rPr>
              <a:t>Function </a:t>
            </a:r>
            <a:r>
              <a:rPr dirty="0" sz="950" spc="5">
                <a:solidFill>
                  <a:srgbClr val="177CBA"/>
                </a:solidFill>
                <a:latin typeface="Arial"/>
                <a:cs typeface="Arial"/>
                <a:hlinkClick r:id="rId3"/>
              </a:rPr>
              <a:t>Arguments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dirty="0" sz="950" spc="25">
                <a:solidFill>
                  <a:srgbClr val="177CBA"/>
                </a:solidFill>
                <a:latin typeface="Arial"/>
                <a:cs typeface="Arial"/>
                <a:hlinkClick r:id="rId4"/>
              </a:rPr>
              <a:t>Size </a:t>
            </a:r>
            <a:r>
              <a:rPr dirty="0" sz="950" spc="10">
                <a:solidFill>
                  <a:srgbClr val="177CBA"/>
                </a:solidFill>
                <a:latin typeface="Arial"/>
                <a:cs typeface="Arial"/>
                <a:hlinkClick r:id="rId4"/>
              </a:rPr>
              <a:t>Function </a:t>
            </a:r>
            <a:r>
              <a:rPr dirty="0" sz="950" spc="5">
                <a:solidFill>
                  <a:srgbClr val="177CBA"/>
                </a:solidFill>
                <a:latin typeface="Arial"/>
                <a:cs typeface="Arial"/>
                <a:hlinkClick r:id="rId4"/>
              </a:rPr>
              <a:t>Arguments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for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more information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on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the expressions </a:t>
            </a:r>
            <a:r>
              <a:rPr dirty="0" sz="950" spc="5">
                <a:solidFill>
                  <a:srgbClr val="404040"/>
                </a:solidFill>
                <a:latin typeface="Arial"/>
                <a:cs typeface="Arial"/>
              </a:rPr>
              <a:t>that  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you can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enter </a:t>
            </a:r>
            <a:r>
              <a:rPr dirty="0" sz="950" spc="10">
                <a:solidFill>
                  <a:srgbClr val="404040"/>
                </a:solidFill>
                <a:latin typeface="Arial"/>
                <a:cs typeface="Arial"/>
              </a:rPr>
              <a:t>for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type </a:t>
            </a:r>
            <a:r>
              <a:rPr dirty="0" sz="950">
                <a:solidFill>
                  <a:srgbClr val="404040"/>
                </a:solidFill>
                <a:latin typeface="Arial"/>
                <a:cs typeface="Arial"/>
              </a:rPr>
              <a:t>and</a:t>
            </a:r>
            <a:r>
              <a:rPr dirty="0" sz="950" spc="1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404040"/>
                </a:solidFill>
                <a:latin typeface="Arial"/>
                <a:cs typeface="Arial"/>
              </a:rPr>
              <a:t>size.</a:t>
            </a:r>
            <a:endParaRPr sz="950">
              <a:latin typeface="Arial"/>
              <a:cs typeface="Arial"/>
            </a:endParaRPr>
          </a:p>
          <a:p>
            <a:pPr marL="508000">
              <a:lnSpc>
                <a:spcPct val="100000"/>
              </a:lnSpc>
              <a:spcBef>
                <a:spcPts val="640"/>
              </a:spcBef>
            </a:pPr>
            <a:r>
              <a:rPr dirty="0" baseline="-4629" sz="2700" spc="900">
                <a:solidFill>
                  <a:srgbClr val="306F8F"/>
                </a:solidFill>
                <a:latin typeface="Arial"/>
                <a:cs typeface="Arial"/>
              </a:rPr>
              <a:t></a:t>
            </a:r>
            <a:r>
              <a:rPr dirty="0" baseline="-4629" sz="2700" spc="254">
                <a:solidFill>
                  <a:srgbClr val="306F8F"/>
                </a:solidFill>
                <a:latin typeface="Arial"/>
                <a:cs typeface="Arial"/>
              </a:rPr>
              <a:t> </a:t>
            </a:r>
            <a:r>
              <a:rPr dirty="0" sz="1100" spc="10" b="1">
                <a:solidFill>
                  <a:srgbClr val="306F8F"/>
                </a:solidFill>
                <a:latin typeface="Arial"/>
                <a:cs typeface="Arial"/>
              </a:rPr>
              <a:t>Note</a:t>
            </a:r>
            <a:endParaRPr sz="1100">
              <a:latin typeface="Arial"/>
              <a:cs typeface="Arial"/>
            </a:endParaRPr>
          </a:p>
          <a:p>
            <a:pPr marL="822325" marR="295275">
              <a:lnSpc>
                <a:spcPct val="111900"/>
              </a:lnSpc>
              <a:spcBef>
                <a:spcPts val="730"/>
              </a:spcBef>
            </a:pPr>
            <a:r>
              <a:rPr dirty="0" sz="950" spc="5">
                <a:solidFill>
                  <a:srgbClr val="306F8F"/>
                </a:solidFill>
                <a:latin typeface="Arial"/>
                <a:cs typeface="Arial"/>
              </a:rPr>
              <a:t>The </a:t>
            </a:r>
            <a:r>
              <a:rPr dirty="0" sz="950">
                <a:solidFill>
                  <a:srgbClr val="306F8F"/>
                </a:solidFill>
                <a:latin typeface="Arial"/>
                <a:cs typeface="Arial"/>
              </a:rPr>
              <a:t>default </a:t>
            </a:r>
            <a:r>
              <a:rPr dirty="0" sz="950" spc="15">
                <a:solidFill>
                  <a:srgbClr val="306F8F"/>
                </a:solidFill>
                <a:latin typeface="Arial"/>
                <a:cs typeface="Arial"/>
              </a:rPr>
              <a:t>first </a:t>
            </a:r>
            <a:r>
              <a:rPr dirty="0" sz="950">
                <a:solidFill>
                  <a:srgbClr val="306F8F"/>
                </a:solidFill>
                <a:latin typeface="Arial"/>
                <a:cs typeface="Arial"/>
              </a:rPr>
              <a:t>index </a:t>
            </a:r>
            <a:r>
              <a:rPr dirty="0" sz="950" spc="10">
                <a:solidFill>
                  <a:srgbClr val="306F8F"/>
                </a:solidFill>
                <a:latin typeface="Arial"/>
                <a:cs typeface="Arial"/>
              </a:rPr>
              <a:t>for </a:t>
            </a:r>
            <a:r>
              <a:rPr dirty="0" sz="950">
                <a:solidFill>
                  <a:srgbClr val="306F8F"/>
                </a:solidFill>
                <a:latin typeface="Arial"/>
                <a:cs typeface="Arial"/>
              </a:rPr>
              <a:t>any arrays </a:t>
            </a:r>
            <a:r>
              <a:rPr dirty="0" sz="950" spc="5">
                <a:solidFill>
                  <a:srgbClr val="306F8F"/>
                </a:solidFill>
                <a:latin typeface="Arial"/>
                <a:cs typeface="Arial"/>
              </a:rPr>
              <a:t>that </a:t>
            </a:r>
            <a:r>
              <a:rPr dirty="0" sz="950" spc="15">
                <a:solidFill>
                  <a:srgbClr val="306F8F"/>
                </a:solidFill>
                <a:latin typeface="Arial"/>
                <a:cs typeface="Arial"/>
              </a:rPr>
              <a:t>you </a:t>
            </a:r>
            <a:r>
              <a:rPr dirty="0" sz="950">
                <a:solidFill>
                  <a:srgbClr val="306F8F"/>
                </a:solidFill>
                <a:latin typeface="Arial"/>
                <a:cs typeface="Arial"/>
              </a:rPr>
              <a:t>add </a:t>
            </a:r>
            <a:r>
              <a:rPr dirty="0" sz="950" spc="20">
                <a:solidFill>
                  <a:srgbClr val="306F8F"/>
                </a:solidFill>
                <a:latin typeface="Arial"/>
                <a:cs typeface="Arial"/>
              </a:rPr>
              <a:t>to </a:t>
            </a:r>
            <a:r>
              <a:rPr dirty="0" sz="950" spc="10">
                <a:solidFill>
                  <a:srgbClr val="306F8F"/>
                </a:solidFill>
                <a:latin typeface="Arial"/>
                <a:cs typeface="Arial"/>
              </a:rPr>
              <a:t>a MATLAB Function block function is </a:t>
            </a:r>
            <a:r>
              <a:rPr dirty="0" sz="950" spc="5">
                <a:solidFill>
                  <a:srgbClr val="306F8F"/>
                </a:solidFill>
                <a:latin typeface="Consolas"/>
                <a:cs typeface="Consolas"/>
              </a:rPr>
              <a:t>1</a:t>
            </a:r>
            <a:r>
              <a:rPr dirty="0" sz="950" spc="5">
                <a:solidFill>
                  <a:srgbClr val="306F8F"/>
                </a:solidFill>
                <a:latin typeface="Arial"/>
                <a:cs typeface="Arial"/>
              </a:rPr>
              <a:t>, </a:t>
            </a:r>
            <a:r>
              <a:rPr dirty="0" sz="950" spc="10">
                <a:solidFill>
                  <a:srgbClr val="306F8F"/>
                </a:solidFill>
                <a:latin typeface="Arial"/>
                <a:cs typeface="Arial"/>
              </a:rPr>
              <a:t>just </a:t>
            </a:r>
            <a:r>
              <a:rPr dirty="0" sz="950">
                <a:solidFill>
                  <a:srgbClr val="306F8F"/>
                </a:solidFill>
                <a:latin typeface="Arial"/>
                <a:cs typeface="Arial"/>
              </a:rPr>
              <a:t>as </a:t>
            </a:r>
            <a:r>
              <a:rPr dirty="0" sz="950" spc="5">
                <a:solidFill>
                  <a:srgbClr val="306F8F"/>
                </a:solidFill>
                <a:latin typeface="Arial"/>
                <a:cs typeface="Arial"/>
              </a:rPr>
              <a:t>it  </a:t>
            </a:r>
            <a:r>
              <a:rPr dirty="0" sz="950">
                <a:solidFill>
                  <a:srgbClr val="306F8F"/>
                </a:solidFill>
                <a:latin typeface="Arial"/>
                <a:cs typeface="Arial"/>
              </a:rPr>
              <a:t>would be </a:t>
            </a:r>
            <a:r>
              <a:rPr dirty="0" sz="950" spc="10">
                <a:solidFill>
                  <a:srgbClr val="306F8F"/>
                </a:solidFill>
                <a:latin typeface="Arial"/>
                <a:cs typeface="Arial"/>
              </a:rPr>
              <a:t>in</a:t>
            </a:r>
            <a:r>
              <a:rPr dirty="0" sz="950" spc="40">
                <a:solidFill>
                  <a:srgbClr val="306F8F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306F8F"/>
                </a:solidFill>
                <a:latin typeface="Arial"/>
                <a:cs typeface="Arial"/>
              </a:rPr>
              <a:t>MATLAB.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marL="193675">
              <a:lnSpc>
                <a:spcPct val="100000"/>
              </a:lnSpc>
            </a:pPr>
            <a:r>
              <a:rPr dirty="0" sz="1250" spc="10" b="1">
                <a:solidFill>
                  <a:srgbClr val="404040"/>
                </a:solidFill>
                <a:latin typeface="Arial"/>
                <a:cs typeface="Arial"/>
              </a:rPr>
              <a:t>Related</a:t>
            </a:r>
            <a:r>
              <a:rPr dirty="0" sz="1250" b="1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250" spc="10" b="1">
                <a:solidFill>
                  <a:srgbClr val="404040"/>
                </a:solidFill>
                <a:latin typeface="Arial"/>
                <a:cs typeface="Arial"/>
              </a:rPr>
              <a:t>Examples</a:t>
            </a:r>
            <a:endParaRPr sz="1250">
              <a:latin typeface="Arial"/>
              <a:cs typeface="Arial"/>
            </a:endParaRPr>
          </a:p>
          <a:p>
            <a:pPr marL="384175" indent="-190500">
              <a:lnSpc>
                <a:spcPct val="100000"/>
              </a:lnSpc>
              <a:spcBef>
                <a:spcPts val="900"/>
              </a:spcBef>
              <a:buClr>
                <a:srgbClr val="404040"/>
              </a:buClr>
              <a:buChar char="•"/>
              <a:tabLst>
                <a:tab pos="384175" algn="l"/>
                <a:tab pos="384810" algn="l"/>
              </a:tabLst>
            </a:pPr>
            <a:r>
              <a:rPr dirty="0" sz="950" spc="5">
                <a:solidFill>
                  <a:srgbClr val="004A86"/>
                </a:solidFill>
                <a:latin typeface="Arial"/>
                <a:cs typeface="Arial"/>
                <a:hlinkClick r:id="rId5"/>
              </a:rPr>
              <a:t>Integrate </a:t>
            </a:r>
            <a:r>
              <a:rPr dirty="0" sz="950" spc="10">
                <a:solidFill>
                  <a:srgbClr val="004A86"/>
                </a:solidFill>
                <a:latin typeface="Arial"/>
                <a:cs typeface="Arial"/>
                <a:hlinkClick r:id="rId5"/>
              </a:rPr>
              <a:t>MATLAB </a:t>
            </a:r>
            <a:r>
              <a:rPr dirty="0" sz="950" spc="5">
                <a:solidFill>
                  <a:srgbClr val="004A86"/>
                </a:solidFill>
                <a:latin typeface="Arial"/>
                <a:cs typeface="Arial"/>
                <a:hlinkClick r:id="rId5"/>
              </a:rPr>
              <a:t>Algorithm </a:t>
            </a:r>
            <a:r>
              <a:rPr dirty="0" sz="950" spc="10">
                <a:solidFill>
                  <a:srgbClr val="004A86"/>
                </a:solidFill>
                <a:latin typeface="Arial"/>
                <a:cs typeface="Arial"/>
                <a:hlinkClick r:id="rId5"/>
              </a:rPr>
              <a:t>in</a:t>
            </a:r>
            <a:r>
              <a:rPr dirty="0" sz="950" spc="110">
                <a:solidFill>
                  <a:srgbClr val="004A86"/>
                </a:solidFill>
                <a:latin typeface="Arial"/>
                <a:cs typeface="Arial"/>
                <a:hlinkClick r:id="rId5"/>
              </a:rPr>
              <a:t> </a:t>
            </a:r>
            <a:r>
              <a:rPr dirty="0" sz="950">
                <a:solidFill>
                  <a:srgbClr val="004A86"/>
                </a:solidFill>
                <a:latin typeface="Arial"/>
                <a:cs typeface="Arial"/>
                <a:hlinkClick r:id="rId5"/>
              </a:rPr>
              <a:t>Model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404040"/>
              </a:buClr>
              <a:buFont typeface="Arial"/>
              <a:buChar char="•"/>
            </a:pPr>
            <a:endParaRPr sz="1350">
              <a:latin typeface="Times New Roman"/>
              <a:cs typeface="Times New Roman"/>
            </a:endParaRPr>
          </a:p>
          <a:p>
            <a:pPr marL="193675">
              <a:lnSpc>
                <a:spcPct val="100000"/>
              </a:lnSpc>
            </a:pPr>
            <a:r>
              <a:rPr dirty="0" sz="1250" spc="15" b="1">
                <a:solidFill>
                  <a:srgbClr val="404040"/>
                </a:solidFill>
                <a:latin typeface="Arial"/>
                <a:cs typeface="Arial"/>
              </a:rPr>
              <a:t>More</a:t>
            </a:r>
            <a:r>
              <a:rPr dirty="0" sz="1250" b="1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250" spc="10" b="1">
                <a:solidFill>
                  <a:srgbClr val="404040"/>
                </a:solidFill>
                <a:latin typeface="Arial"/>
                <a:cs typeface="Arial"/>
              </a:rPr>
              <a:t>About</a:t>
            </a:r>
            <a:endParaRPr sz="1250">
              <a:latin typeface="Arial"/>
              <a:cs typeface="Arial"/>
            </a:endParaRPr>
          </a:p>
          <a:p>
            <a:pPr marL="384175" indent="-190500">
              <a:lnSpc>
                <a:spcPct val="100000"/>
              </a:lnSpc>
              <a:spcBef>
                <a:spcPts val="900"/>
              </a:spcBef>
              <a:buClr>
                <a:srgbClr val="404040"/>
              </a:buClr>
              <a:buChar char="•"/>
              <a:tabLst>
                <a:tab pos="384175" algn="l"/>
                <a:tab pos="384810" algn="l"/>
              </a:tabLst>
            </a:pPr>
            <a:r>
              <a:rPr dirty="0" sz="950" spc="10">
                <a:solidFill>
                  <a:srgbClr val="177CBA"/>
                </a:solidFill>
                <a:latin typeface="Arial"/>
                <a:cs typeface="Arial"/>
                <a:hlinkClick r:id="rId6"/>
              </a:rPr>
              <a:t>Ports </a:t>
            </a:r>
            <a:r>
              <a:rPr dirty="0" sz="950">
                <a:solidFill>
                  <a:srgbClr val="177CBA"/>
                </a:solidFill>
                <a:latin typeface="Arial"/>
                <a:cs typeface="Arial"/>
                <a:hlinkClick r:id="rId6"/>
              </a:rPr>
              <a:t>and </a:t>
            </a:r>
            <a:r>
              <a:rPr dirty="0" sz="950" spc="5">
                <a:solidFill>
                  <a:srgbClr val="177CBA"/>
                </a:solidFill>
                <a:latin typeface="Arial"/>
                <a:cs typeface="Arial"/>
                <a:hlinkClick r:id="rId6"/>
              </a:rPr>
              <a:t>Data</a:t>
            </a:r>
            <a:r>
              <a:rPr dirty="0" sz="950" spc="85">
                <a:solidFill>
                  <a:srgbClr val="177CBA"/>
                </a:solidFill>
                <a:latin typeface="Arial"/>
                <a:cs typeface="Arial"/>
                <a:hlinkClick r:id="rId6"/>
              </a:rPr>
              <a:t> </a:t>
            </a:r>
            <a:r>
              <a:rPr dirty="0" sz="950">
                <a:solidFill>
                  <a:srgbClr val="177CBA"/>
                </a:solidFill>
                <a:latin typeface="Arial"/>
                <a:cs typeface="Arial"/>
                <a:hlinkClick r:id="rId6"/>
              </a:rPr>
              <a:t>Manager</a:t>
            </a:r>
            <a:endParaRPr sz="950">
              <a:latin typeface="Arial"/>
              <a:cs typeface="Arial"/>
            </a:endParaRPr>
          </a:p>
          <a:p>
            <a:pPr marL="384175" indent="-190500">
              <a:lnSpc>
                <a:spcPct val="100000"/>
              </a:lnSpc>
              <a:spcBef>
                <a:spcPts val="509"/>
              </a:spcBef>
              <a:buClr>
                <a:srgbClr val="404040"/>
              </a:buClr>
              <a:buChar char="•"/>
              <a:tabLst>
                <a:tab pos="384175" algn="l"/>
                <a:tab pos="384810" algn="l"/>
              </a:tabLst>
            </a:pPr>
            <a:r>
              <a:rPr dirty="0" sz="950" spc="-5">
                <a:solidFill>
                  <a:srgbClr val="004A86"/>
                </a:solidFill>
                <a:latin typeface="Arial"/>
                <a:cs typeface="Arial"/>
                <a:hlinkClick r:id="rId7"/>
              </a:rPr>
              <a:t>What </a:t>
            </a:r>
            <a:r>
              <a:rPr dirty="0" sz="950" spc="20">
                <a:solidFill>
                  <a:srgbClr val="004A86"/>
                </a:solidFill>
                <a:latin typeface="Arial"/>
                <a:cs typeface="Arial"/>
                <a:hlinkClick r:id="rId7"/>
              </a:rPr>
              <a:t>Is </a:t>
            </a:r>
            <a:r>
              <a:rPr dirty="0" sz="950" spc="10">
                <a:solidFill>
                  <a:srgbClr val="004A86"/>
                </a:solidFill>
                <a:latin typeface="Arial"/>
                <a:cs typeface="Arial"/>
                <a:hlinkClick r:id="rId7"/>
              </a:rPr>
              <a:t>a MATLAB Function</a:t>
            </a:r>
            <a:r>
              <a:rPr dirty="0" sz="950" spc="185">
                <a:solidFill>
                  <a:srgbClr val="004A86"/>
                </a:solidFill>
                <a:latin typeface="Arial"/>
                <a:cs typeface="Arial"/>
                <a:hlinkClick r:id="rId7"/>
              </a:rPr>
              <a:t> </a:t>
            </a:r>
            <a:r>
              <a:rPr dirty="0" sz="950" spc="25">
                <a:solidFill>
                  <a:srgbClr val="004A86"/>
                </a:solidFill>
                <a:latin typeface="Arial"/>
                <a:cs typeface="Arial"/>
                <a:hlinkClick r:id="rId7"/>
              </a:rPr>
              <a:t>Block?</a:t>
            </a:r>
            <a:endParaRPr sz="9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7500" y="10372824"/>
            <a:ext cx="4893945" cy="13906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800" spc="-15">
                <a:latin typeface="Arial"/>
                <a:cs typeface="Arial"/>
              </a:rPr>
              <a:t>https://</a:t>
            </a:r>
            <a:r>
              <a:rPr dirty="0" sz="800" spc="-15">
                <a:latin typeface="Arial"/>
                <a:cs typeface="Arial"/>
                <a:hlinkClick r:id="rId8"/>
              </a:rPr>
              <a:t>www.mathworks.com/help/simulink/ug/creating</a:t>
            </a:r>
            <a:r>
              <a:rPr dirty="0" sz="800" spc="-15">
                <a:latin typeface="Arial"/>
                <a:cs typeface="Arial"/>
              </a:rPr>
              <a:t>­an­example­model­that­uses­a­matlab­function­block.html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1</a:t>
            </a:fld>
            <a:r>
              <a:rPr dirty="0" spc="-25"/>
              <a:t>/</a:t>
            </a:r>
            <a:r>
              <a:rPr dirty="0"/>
              <a:t>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2018-11-13T09:58:40Z</dcterms:created>
  <dcterms:modified xsi:type="dcterms:W3CDTF">2018-11-13T09:58:40Z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2018-04-04T00:00:00Z</vt:filetime>
  </property>
  <property fmtid="{D5CDD505-2E9C-101B-9397-08002B2CF9AE}" pid="3" name="Creator">
    <vt:lpwstr>Chromium</vt:lpwstr>
  </property>
  <property fmtid="{D5CDD505-2E9C-101B-9397-08002B2CF9AE}" pid="4" name="LastSaved">
    <vt:filetime>2018-11-13T00:00:00Z</vt:filetime>
  </property>
</Properties>
</file>